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sldIdLst>
    <p:sldId id="266" r:id="rId2"/>
    <p:sldId id="257" r:id="rId3"/>
    <p:sldId id="258" r:id="rId4"/>
    <p:sldId id="267" r:id="rId5"/>
    <p:sldId id="265" r:id="rId6"/>
    <p:sldId id="260" r:id="rId7"/>
    <p:sldId id="261" r:id="rId8"/>
    <p:sldId id="262" r:id="rId9"/>
    <p:sldId id="264" r:id="rId10"/>
    <p:sldId id="268" r:id="rId11"/>
    <p:sldId id="270" r:id="rId12"/>
    <p:sldId id="271" r:id="rId13"/>
    <p:sldId id="272" r:id="rId14"/>
    <p:sldId id="273" r:id="rId15"/>
    <p:sldId id="263" r:id="rId16"/>
    <p:sldId id="274" r:id="rId17"/>
    <p:sldId id="269" r:id="rId18"/>
    <p:sldId id="259" r:id="rId19"/>
    <p:sldId id="283" r:id="rId20"/>
    <p:sldId id="276" r:id="rId21"/>
    <p:sldId id="281" r:id="rId22"/>
    <p:sldId id="275" r:id="rId23"/>
    <p:sldId id="280" r:id="rId24"/>
    <p:sldId id="285" r:id="rId25"/>
    <p:sldId id="284" r:id="rId26"/>
    <p:sldId id="277" r:id="rId27"/>
    <p:sldId id="278" r:id="rId28"/>
    <p:sldId id="279" r:id="rId29"/>
    <p:sldId id="282"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Автор"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1" autoAdjust="0"/>
    <p:restoredTop sz="96796" autoAdjust="0"/>
  </p:normalViewPr>
  <p:slideViewPr>
    <p:cSldViewPr snapToGrid="0">
      <p:cViewPr varScale="1">
        <p:scale>
          <a:sx n="124" d="100"/>
          <a:sy n="124" d="100"/>
        </p:scale>
        <p:origin x="36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3306735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278753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232860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431700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410526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10B380EC-620B-4E4F-8C0C-EC6487B3F890}" type="datetimeFigureOut">
              <a:rPr lang="ru-RU" smtClean="0"/>
              <a:t>07.04.2019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239363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10B380EC-620B-4E4F-8C0C-EC6487B3F890}" type="datetimeFigureOut">
              <a:rPr lang="ru-RU" smtClean="0"/>
              <a:t>07.04.2019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42544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10B380EC-620B-4E4F-8C0C-EC6487B3F890}" type="datetimeFigureOut">
              <a:rPr lang="ru-RU" smtClean="0"/>
              <a:t>07.04.2019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191453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0B380EC-620B-4E4F-8C0C-EC6487B3F890}" type="datetimeFigureOut">
              <a:rPr lang="ru-RU" smtClean="0"/>
              <a:t>07.04.2019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366007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0B380EC-620B-4E4F-8C0C-EC6487B3F890}" type="datetimeFigureOut">
              <a:rPr lang="ru-RU" smtClean="0"/>
              <a:t>07.04.2019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156915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0B380EC-620B-4E4F-8C0C-EC6487B3F890}" type="datetimeFigureOut">
              <a:rPr lang="ru-RU" smtClean="0"/>
              <a:t>07.04.2019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8416EFB-781A-42FA-A902-69BC398B32BA}" type="slidenum">
              <a:rPr lang="ru-RU" smtClean="0"/>
              <a:t>‹#›</a:t>
            </a:fld>
            <a:endParaRPr lang="ru-RU"/>
          </a:p>
        </p:txBody>
      </p:sp>
    </p:spTree>
    <p:extLst>
      <p:ext uri="{BB962C8B-B14F-4D97-AF65-F5344CB8AC3E}">
        <p14:creationId xmlns:p14="http://schemas.microsoft.com/office/powerpoint/2010/main" val="321085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380EC-620B-4E4F-8C0C-EC6487B3F890}" type="datetimeFigureOut">
              <a:rPr lang="ru-RU" smtClean="0"/>
              <a:t>07.04.2019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16EFB-781A-42FA-A902-69BC398B32BA}" type="slidenum">
              <a:rPr lang="ru-RU" smtClean="0"/>
              <a:t>‹#›</a:t>
            </a:fld>
            <a:endParaRPr lang="ru-RU"/>
          </a:p>
        </p:txBody>
      </p:sp>
    </p:spTree>
    <p:extLst>
      <p:ext uri="{BB962C8B-B14F-4D97-AF65-F5344CB8AC3E}">
        <p14:creationId xmlns:p14="http://schemas.microsoft.com/office/powerpoint/2010/main" val="356680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www.cplusplus.com/forum/windows/95774/" TargetMode="Externa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sdn.microsoft.com/ru-ru/library/windows/desktop/ms684880(v=vs.85).asp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habrahabr.ru/users/esetnod32/" TargetMode="External"/><Relationship Id="rId1" Type="http://schemas.openxmlformats.org/officeDocument/2006/relationships/slideLayout" Target="../slideLayouts/slideLayout2.xml"/><Relationship Id="rId6" Type="http://schemas.openxmlformats.org/officeDocument/2006/relationships/hyperlink" Target="https://habrahabr.ru/company/eset/blog/312872/" TargetMode="External"/><Relationship Id="rId5" Type="http://schemas.openxmlformats.org/officeDocument/2006/relationships/hyperlink" Target="https://habrahabr.ru/company/eset/" TargetMode="External"/><Relationship Id="rId4" Type="http://schemas.openxmlformats.org/officeDocument/2006/relationships/hyperlink" Target="https://habrahabr.ru/hub/vir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4124" y="2743801"/>
            <a:ext cx="10515600" cy="1325563"/>
          </a:xfrm>
        </p:spPr>
        <p:txBody>
          <a:bodyPr/>
          <a:lstStyle/>
          <a:p>
            <a:pPr algn="ctr"/>
            <a:r>
              <a:rPr lang="ru-RU" dirty="0" smtClean="0"/>
              <a:t>Определения</a:t>
            </a:r>
            <a:endParaRPr lang="ru-RU" dirty="0"/>
          </a:p>
        </p:txBody>
      </p:sp>
    </p:spTree>
    <p:extLst>
      <p:ext uri="{BB962C8B-B14F-4D97-AF65-F5344CB8AC3E}">
        <p14:creationId xmlns:p14="http://schemas.microsoft.com/office/powerpoint/2010/main" val="4116351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974124" y="2743801"/>
            <a:ext cx="10515600" cy="1325563"/>
          </a:xfrm>
        </p:spPr>
        <p:txBody>
          <a:bodyPr/>
          <a:lstStyle/>
          <a:p>
            <a:pPr algn="ctr"/>
            <a:r>
              <a:rPr lang="ru-RU" dirty="0" smtClean="0"/>
              <a:t>Реализация</a:t>
            </a:r>
            <a:endParaRPr lang="ru-RU" dirty="0"/>
          </a:p>
        </p:txBody>
      </p:sp>
    </p:spTree>
    <p:extLst>
      <p:ext uri="{BB962C8B-B14F-4D97-AF65-F5344CB8AC3E}">
        <p14:creationId xmlns:p14="http://schemas.microsoft.com/office/powerpoint/2010/main" val="3962613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4" y="1282826"/>
            <a:ext cx="9502346" cy="4860780"/>
          </a:xfrm>
          <a:prstGeom prst="rect">
            <a:avLst/>
          </a:prstGeom>
        </p:spPr>
      </p:pic>
      <p:sp>
        <p:nvSpPr>
          <p:cNvPr id="5" name="Прямоугольник 4"/>
          <p:cNvSpPr/>
          <p:nvPr/>
        </p:nvSpPr>
        <p:spPr>
          <a:xfrm>
            <a:off x="132281" y="140707"/>
            <a:ext cx="4040145" cy="400110"/>
          </a:xfrm>
          <a:prstGeom prst="rect">
            <a:avLst/>
          </a:prstGeom>
        </p:spPr>
        <p:txBody>
          <a:bodyPr wrap="none">
            <a:spAutoFit/>
          </a:bodyPr>
          <a:lstStyle/>
          <a:p>
            <a:r>
              <a:rPr lang="en-US" sz="2000" dirty="0" err="1">
                <a:latin typeface="+mj-lt"/>
              </a:rPr>
              <a:t>CreateRemoteThread</a:t>
            </a:r>
            <a:r>
              <a:rPr lang="en-US" sz="2000" dirty="0">
                <a:latin typeface="+mj-lt"/>
              </a:rPr>
              <a:t> &amp;&amp; </a:t>
            </a:r>
            <a:r>
              <a:rPr lang="en-US" sz="2000" dirty="0" err="1">
                <a:latin typeface="+mj-lt"/>
              </a:rPr>
              <a:t>LoadLibrary</a:t>
            </a:r>
            <a:endParaRPr lang="en-US" sz="2000" dirty="0">
              <a:latin typeface="+mj-lt"/>
            </a:endParaRPr>
          </a:p>
        </p:txBody>
      </p:sp>
    </p:spTree>
    <p:extLst>
      <p:ext uri="{BB962C8B-B14F-4D97-AF65-F5344CB8AC3E}">
        <p14:creationId xmlns:p14="http://schemas.microsoft.com/office/powerpoint/2010/main" val="3692211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2019" y="635686"/>
            <a:ext cx="7269424" cy="6222314"/>
          </a:xfrm>
          <a:prstGeom prst="rect">
            <a:avLst/>
          </a:prstGeom>
        </p:spPr>
      </p:pic>
      <p:sp>
        <p:nvSpPr>
          <p:cNvPr id="6" name="Прямоугольник 5"/>
          <p:cNvSpPr/>
          <p:nvPr/>
        </p:nvSpPr>
        <p:spPr>
          <a:xfrm>
            <a:off x="132281" y="140707"/>
            <a:ext cx="5133713" cy="400110"/>
          </a:xfrm>
          <a:prstGeom prst="rect">
            <a:avLst/>
          </a:prstGeom>
        </p:spPr>
        <p:txBody>
          <a:bodyPr wrap="none">
            <a:spAutoFit/>
          </a:bodyPr>
          <a:lstStyle/>
          <a:p>
            <a:r>
              <a:rPr lang="en-US" sz="2000" dirty="0" err="1">
                <a:latin typeface="+mj-lt"/>
              </a:rPr>
              <a:t>WriteProcessMemory</a:t>
            </a:r>
            <a:r>
              <a:rPr lang="en-US" sz="2000" dirty="0">
                <a:latin typeface="+mj-lt"/>
              </a:rPr>
              <a:t> &amp;&amp; </a:t>
            </a:r>
            <a:r>
              <a:rPr lang="en-US" sz="2000" dirty="0" err="1">
                <a:latin typeface="+mj-lt"/>
              </a:rPr>
              <a:t>CreateRemoteThread</a:t>
            </a:r>
            <a:r>
              <a:rPr lang="en-US" sz="2000" dirty="0">
                <a:latin typeface="+mj-lt"/>
              </a:rPr>
              <a:t> </a:t>
            </a:r>
          </a:p>
        </p:txBody>
      </p:sp>
    </p:spTree>
    <p:extLst>
      <p:ext uri="{BB962C8B-B14F-4D97-AF65-F5344CB8AC3E}">
        <p14:creationId xmlns:p14="http://schemas.microsoft.com/office/powerpoint/2010/main" val="4131254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7515853" y="2353674"/>
            <a:ext cx="4024587" cy="2635821"/>
          </a:xfrm>
          <a:prstGeom prst="rect">
            <a:avLst/>
          </a:prstGeom>
        </p:spPr>
      </p:pic>
      <p:pic>
        <p:nvPicPr>
          <p:cNvPr id="1028" name="Picture 4" descr="user pos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482810"/>
            <a:ext cx="8655909" cy="1729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pos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0" y="979271"/>
            <a:ext cx="3508118" cy="3521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pos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0" y="1328349"/>
            <a:ext cx="2489888" cy="154461"/>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p:cNvPicPr>
            <a:picLocks noChangeAspect="1"/>
          </p:cNvPicPr>
          <p:nvPr/>
        </p:nvPicPr>
        <p:blipFill rotWithShape="1">
          <a:blip r:embed="rId6"/>
          <a:srcRect l="19850" t="41598" r="45767" b="55111"/>
          <a:stretch/>
        </p:blipFill>
        <p:spPr>
          <a:xfrm>
            <a:off x="0" y="1988022"/>
            <a:ext cx="2885304" cy="172995"/>
          </a:xfrm>
          <a:prstGeom prst="rect">
            <a:avLst/>
          </a:prstGeom>
        </p:spPr>
      </p:pic>
      <p:pic>
        <p:nvPicPr>
          <p:cNvPr id="1034" name="Picture 10" descr="user posted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0" y="1815028"/>
            <a:ext cx="1713256" cy="1729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ser posted imag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0" y="2156133"/>
            <a:ext cx="4596713" cy="18746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ser pos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0" y="1644622"/>
            <a:ext cx="5189838" cy="17917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ser pos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198881"/>
            <a:ext cx="3707027" cy="2442945"/>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p:cNvSpPr/>
          <p:nvPr/>
        </p:nvSpPr>
        <p:spPr>
          <a:xfrm>
            <a:off x="132281" y="140707"/>
            <a:ext cx="4780539" cy="400110"/>
          </a:xfrm>
          <a:prstGeom prst="rect">
            <a:avLst/>
          </a:prstGeom>
        </p:spPr>
        <p:txBody>
          <a:bodyPr wrap="none">
            <a:spAutoFit/>
          </a:bodyPr>
          <a:lstStyle/>
          <a:p>
            <a:r>
              <a:rPr lang="en-US" sz="2000" dirty="0" err="1">
                <a:latin typeface="+mj-lt"/>
              </a:rPr>
              <a:t>WriteProcessMemory</a:t>
            </a:r>
            <a:r>
              <a:rPr lang="en-US" sz="2000" dirty="0">
                <a:latin typeface="+mj-lt"/>
              </a:rPr>
              <a:t> &amp;&amp; </a:t>
            </a:r>
            <a:r>
              <a:rPr lang="en-US" sz="2000" dirty="0" err="1">
                <a:latin typeface="+mj-lt"/>
              </a:rPr>
              <a:t>SetThreadContext</a:t>
            </a:r>
            <a:r>
              <a:rPr lang="en-US" sz="2000" dirty="0">
                <a:latin typeface="+mj-lt"/>
              </a:rPr>
              <a:t> </a:t>
            </a:r>
          </a:p>
        </p:txBody>
      </p:sp>
    </p:spTree>
    <p:extLst>
      <p:ext uri="{BB962C8B-B14F-4D97-AF65-F5344CB8AC3E}">
        <p14:creationId xmlns:p14="http://schemas.microsoft.com/office/powerpoint/2010/main" val="1934543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Картинки по запросу writeprocessmemory iat h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561" y="2781600"/>
            <a:ext cx="6267656" cy="20498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32281" y="140707"/>
            <a:ext cx="2417457" cy="400110"/>
          </a:xfrm>
          <a:prstGeom prst="rect">
            <a:avLst/>
          </a:prstGeom>
        </p:spPr>
        <p:txBody>
          <a:bodyPr wrap="none">
            <a:spAutoFit/>
          </a:bodyPr>
          <a:lstStyle/>
          <a:p>
            <a:r>
              <a:rPr lang="en-US" sz="2000" dirty="0" err="1">
                <a:latin typeface="+mj-lt"/>
              </a:rPr>
              <a:t>WriteProcessMemory</a:t>
            </a:r>
            <a:endParaRPr lang="en-US" sz="2000" dirty="0">
              <a:latin typeface="+mj-lt"/>
            </a:endParaRPr>
          </a:p>
        </p:txBody>
      </p:sp>
    </p:spTree>
    <p:extLst>
      <p:ext uri="{BB962C8B-B14F-4D97-AF65-F5344CB8AC3E}">
        <p14:creationId xmlns:p14="http://schemas.microsoft.com/office/powerpoint/2010/main" val="310426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ser pos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631092"/>
            <a:ext cx="4652319" cy="1674341"/>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rotWithShape="1">
          <a:blip r:embed="rId3"/>
          <a:srcRect l="18670" t="3450" r="3948" b="88729"/>
          <a:stretch/>
        </p:blipFill>
        <p:spPr>
          <a:xfrm>
            <a:off x="0" y="3305433"/>
            <a:ext cx="8173995" cy="253313"/>
          </a:xfrm>
          <a:prstGeom prst="rect">
            <a:avLst/>
          </a:prstGeom>
        </p:spPr>
      </p:pic>
      <p:sp>
        <p:nvSpPr>
          <p:cNvPr id="2" name="TextBox 1"/>
          <p:cNvSpPr txBox="1"/>
          <p:nvPr/>
        </p:nvSpPr>
        <p:spPr>
          <a:xfrm>
            <a:off x="253314" y="4744994"/>
            <a:ext cx="8322086" cy="1600438"/>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Search order:</a:t>
            </a:r>
          </a:p>
          <a:p>
            <a:r>
              <a:rPr lang="en-US" sz="1400" b="1" dirty="0" smtClean="0">
                <a:latin typeface="Arial" panose="020B0604020202020204" pitchFamily="34" charset="0"/>
                <a:cs typeface="Arial" panose="020B0604020202020204" pitchFamily="34" charset="0"/>
              </a:rPr>
              <a:t>The </a:t>
            </a:r>
            <a:r>
              <a:rPr lang="en-US" sz="1400" b="1" dirty="0">
                <a:latin typeface="Arial" panose="020B0604020202020204" pitchFamily="34" charset="0"/>
                <a:cs typeface="Arial" panose="020B0604020202020204" pitchFamily="34" charset="0"/>
              </a:rPr>
              <a:t>directory from which the application loaded.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The current directory.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The system directory</a:t>
            </a:r>
            <a:r>
              <a:rPr lang="en-US" sz="1400" b="1" dirty="0" smtClean="0">
                <a:latin typeface="Arial" panose="020B0604020202020204" pitchFamily="34" charset="0"/>
                <a:cs typeface="Arial" panose="020B0604020202020204" pitchFamily="34" charset="0"/>
              </a:rPr>
              <a:t>. Use the </a:t>
            </a:r>
            <a:r>
              <a:rPr lang="en-US" sz="1400" b="1" dirty="0" err="1" smtClean="0">
                <a:latin typeface="Arial" panose="020B0604020202020204" pitchFamily="34" charset="0"/>
                <a:cs typeface="Arial" panose="020B0604020202020204" pitchFamily="34" charset="0"/>
              </a:rPr>
              <a:t>GetSystemDirectory</a:t>
            </a:r>
            <a:r>
              <a:rPr lang="en-US" sz="1400" b="1" dirty="0" smtClean="0">
                <a:latin typeface="Arial" panose="020B0604020202020204" pitchFamily="34" charset="0"/>
                <a:cs typeface="Arial" panose="020B0604020202020204" pitchFamily="34" charset="0"/>
              </a:rPr>
              <a:t> function to get the path of this directory. </a:t>
            </a:r>
            <a:r>
              <a:rPr lang="en-US" sz="1400" b="1" dirty="0">
                <a:latin typeface="Arial" panose="020B0604020202020204" pitchFamily="34" charset="0"/>
                <a:cs typeface="Arial" panose="020B0604020202020204" pitchFamily="34" charset="0"/>
              </a:rPr>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The 16-bit system directory</a:t>
            </a:r>
            <a:r>
              <a:rPr lang="en-US" sz="1400" b="1" dirty="0" smtClean="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The Windows directory. Use the </a:t>
            </a:r>
            <a:r>
              <a:rPr lang="en-US" sz="1400" b="1" dirty="0" err="1">
                <a:latin typeface="Arial" panose="020B0604020202020204" pitchFamily="34" charset="0"/>
                <a:cs typeface="Arial" panose="020B0604020202020204" pitchFamily="34" charset="0"/>
              </a:rPr>
              <a:t>GetWindowsDirectory</a:t>
            </a:r>
            <a:r>
              <a:rPr lang="en-US" sz="1400" b="1" dirty="0">
                <a:latin typeface="Arial" panose="020B0604020202020204" pitchFamily="34" charset="0"/>
                <a:cs typeface="Arial" panose="020B0604020202020204" pitchFamily="34" charset="0"/>
              </a:rPr>
              <a:t> function to get the path of this directory.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The directories that are listed in the PATH environment variable. </a:t>
            </a:r>
            <a:endParaRPr lang="ru-RU" sz="1400" b="1" dirty="0">
              <a:latin typeface="Arial" panose="020B0604020202020204" pitchFamily="34" charset="0"/>
              <a:cs typeface="Arial" panose="020B0604020202020204" pitchFamily="34" charset="0"/>
            </a:endParaRPr>
          </a:p>
        </p:txBody>
      </p:sp>
      <p:sp>
        <p:nvSpPr>
          <p:cNvPr id="6" name="Прямоугольник 5"/>
          <p:cNvSpPr/>
          <p:nvPr/>
        </p:nvSpPr>
        <p:spPr>
          <a:xfrm>
            <a:off x="132281" y="140707"/>
            <a:ext cx="1513556" cy="400110"/>
          </a:xfrm>
          <a:prstGeom prst="rect">
            <a:avLst/>
          </a:prstGeom>
        </p:spPr>
        <p:txBody>
          <a:bodyPr wrap="none">
            <a:spAutoFit/>
          </a:bodyPr>
          <a:lstStyle/>
          <a:p>
            <a:r>
              <a:rPr lang="en-US" sz="2000" dirty="0">
                <a:latin typeface="+mj-lt"/>
              </a:rPr>
              <a:t>DLL hijacking</a:t>
            </a:r>
          </a:p>
        </p:txBody>
      </p:sp>
    </p:spTree>
    <p:extLst>
      <p:ext uri="{BB962C8B-B14F-4D97-AF65-F5344CB8AC3E}">
        <p14:creationId xmlns:p14="http://schemas.microsoft.com/office/powerpoint/2010/main" val="4181667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r pos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2184"/>
            <a:ext cx="5073963" cy="168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r pos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3143"/>
            <a:ext cx="4769279" cy="3104413"/>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4"/>
          <a:stretch>
            <a:fillRect/>
          </a:stretch>
        </p:blipFill>
        <p:spPr>
          <a:xfrm>
            <a:off x="6227806" y="0"/>
            <a:ext cx="4913870" cy="2567537"/>
          </a:xfrm>
          <a:prstGeom prst="rect">
            <a:avLst/>
          </a:prstGeom>
        </p:spPr>
      </p:pic>
      <p:pic>
        <p:nvPicPr>
          <p:cNvPr id="7" name="Рисунок 6"/>
          <p:cNvPicPr>
            <a:picLocks noChangeAspect="1"/>
          </p:cNvPicPr>
          <p:nvPr/>
        </p:nvPicPr>
        <p:blipFill>
          <a:blip r:embed="rId5"/>
          <a:stretch>
            <a:fillRect/>
          </a:stretch>
        </p:blipFill>
        <p:spPr>
          <a:xfrm>
            <a:off x="4953000" y="2571750"/>
            <a:ext cx="7239000" cy="4286250"/>
          </a:xfrm>
          <a:prstGeom prst="rect">
            <a:avLst/>
          </a:prstGeom>
        </p:spPr>
      </p:pic>
      <p:sp>
        <p:nvSpPr>
          <p:cNvPr id="8" name="Прямоугольник 7"/>
          <p:cNvSpPr/>
          <p:nvPr/>
        </p:nvSpPr>
        <p:spPr>
          <a:xfrm>
            <a:off x="132281" y="140707"/>
            <a:ext cx="1513556" cy="400110"/>
          </a:xfrm>
          <a:prstGeom prst="rect">
            <a:avLst/>
          </a:prstGeom>
        </p:spPr>
        <p:txBody>
          <a:bodyPr wrap="none">
            <a:spAutoFit/>
          </a:bodyPr>
          <a:lstStyle/>
          <a:p>
            <a:r>
              <a:rPr lang="en-US" sz="2000" dirty="0">
                <a:latin typeface="+mj-lt"/>
              </a:rPr>
              <a:t>PE modifying</a:t>
            </a:r>
          </a:p>
        </p:txBody>
      </p:sp>
    </p:spTree>
    <p:extLst>
      <p:ext uri="{BB962C8B-B14F-4D97-AF65-F5344CB8AC3E}">
        <p14:creationId xmlns:p14="http://schemas.microsoft.com/office/powerpoint/2010/main" val="90246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974124" y="2743801"/>
            <a:ext cx="10515600" cy="1325563"/>
          </a:xfrm>
        </p:spPr>
        <p:txBody>
          <a:bodyPr/>
          <a:lstStyle/>
          <a:p>
            <a:pPr algn="ctr"/>
            <a:r>
              <a:rPr lang="ru-RU" dirty="0" smtClean="0"/>
              <a:t>Защита</a:t>
            </a:r>
            <a:endParaRPr lang="ru-RU" dirty="0"/>
          </a:p>
        </p:txBody>
      </p:sp>
    </p:spTree>
    <p:extLst>
      <p:ext uri="{BB962C8B-B14F-4D97-AF65-F5344CB8AC3E}">
        <p14:creationId xmlns:p14="http://schemas.microsoft.com/office/powerpoint/2010/main" val="23449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545" y="957650"/>
            <a:ext cx="5719981" cy="4837670"/>
          </a:xfrm>
          <a:prstGeom prst="rect">
            <a:avLst/>
          </a:prstGeom>
        </p:spPr>
      </p:pic>
    </p:spTree>
    <p:extLst>
      <p:ext uri="{BB962C8B-B14F-4D97-AF65-F5344CB8AC3E}">
        <p14:creationId xmlns:p14="http://schemas.microsoft.com/office/powerpoint/2010/main" val="2095955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3535" y="1546913"/>
            <a:ext cx="3294530" cy="2031325"/>
          </a:xfrm>
          <a:prstGeom prst="rect">
            <a:avLst/>
          </a:prstGeom>
          <a:noFill/>
        </p:spPr>
        <p:txBody>
          <a:bodyPr wrap="square" rtlCol="0">
            <a:spAutoFit/>
          </a:bodyPr>
          <a:lstStyle/>
          <a:p>
            <a:r>
              <a:rPr lang="en-US" dirty="0" err="1" smtClean="0"/>
              <a:t>LdrLoadDll</a:t>
            </a:r>
            <a:endParaRPr lang="en-US" dirty="0" smtClean="0"/>
          </a:p>
          <a:p>
            <a:r>
              <a:rPr lang="en-US" dirty="0" err="1" smtClean="0"/>
              <a:t>LdrGetDllHandleEx</a:t>
            </a:r>
            <a:endParaRPr lang="en-US" dirty="0"/>
          </a:p>
          <a:p>
            <a:r>
              <a:rPr lang="en-US" dirty="0" err="1" smtClean="0"/>
              <a:t>LdrGetProcedureAddress</a:t>
            </a:r>
            <a:endParaRPr lang="en-US" dirty="0"/>
          </a:p>
          <a:p>
            <a:r>
              <a:rPr lang="en-US" dirty="0" err="1" smtClean="0"/>
              <a:t>NtAllocateVirtualMemory</a:t>
            </a:r>
            <a:endParaRPr lang="en-US" dirty="0"/>
          </a:p>
          <a:p>
            <a:r>
              <a:rPr lang="en-US" dirty="0" err="1" smtClean="0"/>
              <a:t>NtProtectVirtualMemory</a:t>
            </a:r>
            <a:endParaRPr lang="en-US" dirty="0"/>
          </a:p>
          <a:p>
            <a:r>
              <a:rPr lang="en-US" dirty="0" err="1" smtClean="0"/>
              <a:t>NtWriteVirtualMemory</a:t>
            </a:r>
            <a:endParaRPr lang="en-US" dirty="0" smtClean="0"/>
          </a:p>
          <a:p>
            <a:r>
              <a:rPr lang="en-US" dirty="0" err="1" smtClean="0"/>
              <a:t>NtReadVirtualMemory</a:t>
            </a:r>
            <a:endParaRPr lang="en-US" dirty="0"/>
          </a:p>
        </p:txBody>
      </p:sp>
      <p:sp>
        <p:nvSpPr>
          <p:cNvPr id="5" name="Прямоугольник 4"/>
          <p:cNvSpPr/>
          <p:nvPr/>
        </p:nvSpPr>
        <p:spPr>
          <a:xfrm>
            <a:off x="132281" y="140707"/>
            <a:ext cx="1176925" cy="400110"/>
          </a:xfrm>
          <a:prstGeom prst="rect">
            <a:avLst/>
          </a:prstGeom>
        </p:spPr>
        <p:txBody>
          <a:bodyPr wrap="none">
            <a:spAutoFit/>
          </a:bodyPr>
          <a:lstStyle/>
          <a:p>
            <a:pPr lvl="0"/>
            <a:r>
              <a:rPr lang="ru-RU" sz="2000" dirty="0" smtClean="0">
                <a:solidFill>
                  <a:prstClr val="black"/>
                </a:solidFill>
                <a:latin typeface="Calibri Light" panose="020F0302020204030204"/>
              </a:rPr>
              <a:t>Перехват</a:t>
            </a:r>
            <a:endParaRPr lang="ru-RU" sz="2000" dirty="0">
              <a:solidFill>
                <a:prstClr val="black"/>
              </a:solidFill>
              <a:latin typeface="Calibri Light" panose="020F0302020204030204"/>
            </a:endParaRPr>
          </a:p>
        </p:txBody>
      </p:sp>
      <p:sp>
        <p:nvSpPr>
          <p:cNvPr id="6" name="Прямоугольник 5"/>
          <p:cNvSpPr/>
          <p:nvPr/>
        </p:nvSpPr>
        <p:spPr>
          <a:xfrm>
            <a:off x="7505700" y="1546913"/>
            <a:ext cx="3346077" cy="2031325"/>
          </a:xfrm>
          <a:prstGeom prst="rect">
            <a:avLst/>
          </a:prstGeom>
        </p:spPr>
        <p:txBody>
          <a:bodyPr wrap="square">
            <a:spAutoFit/>
          </a:bodyPr>
          <a:lstStyle/>
          <a:p>
            <a:r>
              <a:rPr lang="en-US" dirty="0" err="1" smtClean="0"/>
              <a:t>NtOpenProcess</a:t>
            </a:r>
            <a:endParaRPr lang="en-US" dirty="0"/>
          </a:p>
          <a:p>
            <a:r>
              <a:rPr lang="en-US" dirty="0" err="1"/>
              <a:t>NtCurrentProcess</a:t>
            </a:r>
            <a:endParaRPr lang="en-US" dirty="0"/>
          </a:p>
          <a:p>
            <a:r>
              <a:rPr lang="en-US" dirty="0" err="1"/>
              <a:t>NtCurrentThread</a:t>
            </a:r>
            <a:endParaRPr lang="en-US" dirty="0"/>
          </a:p>
          <a:p>
            <a:r>
              <a:rPr lang="en-US" dirty="0" err="1"/>
              <a:t>NtCurrentTeb</a:t>
            </a:r>
            <a:endParaRPr lang="en-US" dirty="0"/>
          </a:p>
          <a:p>
            <a:r>
              <a:rPr lang="en-US" dirty="0" err="1"/>
              <a:t>NtClose</a:t>
            </a:r>
            <a:endParaRPr lang="en-US" dirty="0"/>
          </a:p>
          <a:p>
            <a:r>
              <a:rPr lang="en-US" dirty="0" err="1"/>
              <a:t>RtlAddVectoredExceptionHandler</a:t>
            </a:r>
            <a:endParaRPr lang="en-US" dirty="0"/>
          </a:p>
          <a:p>
            <a:r>
              <a:rPr lang="en-US" dirty="0" err="1"/>
              <a:t>RtlAddVectoredContinueHandler</a:t>
            </a:r>
            <a:endParaRPr lang="ru-RU" dirty="0"/>
          </a:p>
        </p:txBody>
      </p:sp>
      <p:sp>
        <p:nvSpPr>
          <p:cNvPr id="7" name="Прямоугольник 6"/>
          <p:cNvSpPr/>
          <p:nvPr/>
        </p:nvSpPr>
        <p:spPr>
          <a:xfrm>
            <a:off x="4143935" y="1546913"/>
            <a:ext cx="6096000" cy="2308324"/>
          </a:xfrm>
          <a:prstGeom prst="rect">
            <a:avLst/>
          </a:prstGeom>
        </p:spPr>
        <p:txBody>
          <a:bodyPr>
            <a:spAutoFit/>
          </a:bodyPr>
          <a:lstStyle/>
          <a:p>
            <a:r>
              <a:rPr lang="en-US" dirty="0" err="1"/>
              <a:t>NtQueryInformationThread</a:t>
            </a:r>
            <a:endParaRPr lang="en-US" dirty="0"/>
          </a:p>
          <a:p>
            <a:r>
              <a:rPr lang="en-US" dirty="0" err="1"/>
              <a:t>NtContinue</a:t>
            </a:r>
            <a:endParaRPr lang="en-US" dirty="0"/>
          </a:p>
          <a:p>
            <a:r>
              <a:rPr lang="en-US" dirty="0" err="1"/>
              <a:t>NtSetContextThread</a:t>
            </a:r>
            <a:endParaRPr lang="ru-RU" dirty="0"/>
          </a:p>
          <a:p>
            <a:r>
              <a:rPr lang="en-US" dirty="0" err="1" smtClean="0"/>
              <a:t>NtGetContextThread</a:t>
            </a:r>
            <a:endParaRPr lang="ru-RU" dirty="0" smtClean="0"/>
          </a:p>
          <a:p>
            <a:r>
              <a:rPr lang="en-US" dirty="0" err="1"/>
              <a:t>NtCreateThread</a:t>
            </a:r>
            <a:endParaRPr lang="ru-RU" dirty="0"/>
          </a:p>
          <a:p>
            <a:r>
              <a:rPr lang="en-US" dirty="0" err="1"/>
              <a:t>NtOpenThread</a:t>
            </a:r>
            <a:endParaRPr lang="en-US" dirty="0"/>
          </a:p>
          <a:p>
            <a:r>
              <a:rPr lang="en-US" dirty="0" err="1"/>
              <a:t>NtSuspendThread</a:t>
            </a:r>
            <a:endParaRPr lang="en-US" dirty="0"/>
          </a:p>
          <a:p>
            <a:r>
              <a:rPr lang="en-US" dirty="0" err="1" smtClean="0"/>
              <a:t>NtTerminateThread</a:t>
            </a:r>
            <a:endParaRPr lang="en-US" dirty="0"/>
          </a:p>
        </p:txBody>
      </p:sp>
      <p:sp>
        <p:nvSpPr>
          <p:cNvPr id="2" name="TextBox 1"/>
          <p:cNvSpPr txBox="1"/>
          <p:nvPr/>
        </p:nvSpPr>
        <p:spPr>
          <a:xfrm>
            <a:off x="383060" y="5029200"/>
            <a:ext cx="5137368" cy="923330"/>
          </a:xfrm>
          <a:prstGeom prst="rect">
            <a:avLst/>
          </a:prstGeom>
          <a:noFill/>
        </p:spPr>
        <p:txBody>
          <a:bodyPr wrap="none" rtlCol="0">
            <a:spAutoFit/>
          </a:bodyPr>
          <a:lstStyle/>
          <a:p>
            <a:pPr marL="285750" indent="-285750">
              <a:buFont typeface="Courier New" panose="02070309020205020404" pitchFamily="49" charset="0"/>
              <a:buChar char="o"/>
            </a:pPr>
            <a:r>
              <a:rPr lang="ru-RU" dirty="0" smtClean="0"/>
              <a:t>Трассируем </a:t>
            </a:r>
            <a:r>
              <a:rPr lang="ru-RU" dirty="0" err="1" smtClean="0"/>
              <a:t>колл</a:t>
            </a:r>
            <a:r>
              <a:rPr lang="ru-RU" dirty="0" smtClean="0"/>
              <a:t> стек</a:t>
            </a:r>
            <a:endParaRPr lang="ru-RU" dirty="0"/>
          </a:p>
          <a:p>
            <a:pPr marL="285750" indent="-285750">
              <a:buFont typeface="Courier New" panose="02070309020205020404" pitchFamily="49" charset="0"/>
              <a:buChar char="o"/>
            </a:pPr>
            <a:r>
              <a:rPr lang="ru-RU" dirty="0" smtClean="0"/>
              <a:t>Проверяем адресное пространство аргументов</a:t>
            </a:r>
          </a:p>
          <a:p>
            <a:pPr marL="285750" indent="-285750">
              <a:buFont typeface="Courier New" panose="02070309020205020404" pitchFamily="49" charset="0"/>
              <a:buChar char="o"/>
            </a:pPr>
            <a:r>
              <a:rPr lang="ru-RU" dirty="0" smtClean="0"/>
              <a:t>Проверяем </a:t>
            </a:r>
            <a:r>
              <a:rPr lang="ru-RU" dirty="0" err="1" smtClean="0"/>
              <a:t>айди</a:t>
            </a:r>
            <a:r>
              <a:rPr lang="ru-RU" dirty="0" smtClean="0"/>
              <a:t> нити</a:t>
            </a:r>
          </a:p>
        </p:txBody>
      </p:sp>
    </p:spTree>
    <p:extLst>
      <p:ext uri="{BB962C8B-B14F-4D97-AF65-F5344CB8AC3E}">
        <p14:creationId xmlns:p14="http://schemas.microsoft.com/office/powerpoint/2010/main" val="3429746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729" y="183527"/>
            <a:ext cx="3747248" cy="2031325"/>
          </a:xfrm>
          <a:prstGeom prst="rect">
            <a:avLst/>
          </a:prstGeom>
          <a:noFill/>
        </p:spPr>
        <p:txBody>
          <a:bodyPr wrap="square" rtlCol="0">
            <a:spAutoFit/>
          </a:bodyPr>
          <a:lstStyle/>
          <a:p>
            <a:r>
              <a:rPr lang="en-US" sz="1400" dirty="0" err="1">
                <a:solidFill>
                  <a:srgbClr val="0000FF"/>
                </a:solidFill>
                <a:highlight>
                  <a:srgbClr val="FFFFFF"/>
                </a:highlight>
                <a:latin typeface="Consolas" panose="020B0609020204030204" pitchFamily="49" charset="0"/>
              </a:rPr>
              <a:t>typedef</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struct</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CharInfo_s</a:t>
            </a:r>
            <a:endParaRPr lang="en-US" sz="1400" dirty="0">
              <a:solidFill>
                <a:srgbClr val="000000"/>
              </a:solidFill>
              <a:highlight>
                <a:srgbClr val="FFFFFF"/>
              </a:highlight>
              <a:latin typeface="Consolas" panose="020B0609020204030204" pitchFamily="49" charset="0"/>
            </a:endParaRPr>
          </a:p>
          <a:p>
            <a:r>
              <a:rPr lang="ru-RU"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Money;</a:t>
            </a: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CharInfo_t</a:t>
            </a:r>
            <a:r>
              <a:rPr lang="en-US" sz="1400" dirty="0">
                <a:solidFill>
                  <a:srgbClr val="000000"/>
                </a:solidFill>
                <a:highlight>
                  <a:srgbClr val="FFFFFF"/>
                </a:highlight>
                <a:latin typeface="Consolas" panose="020B0609020204030204" pitchFamily="49" charset="0"/>
              </a:rPr>
              <a:t>;</a:t>
            </a:r>
          </a:p>
          <a:p>
            <a:endParaRPr lang="ru-RU"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void</a:t>
            </a:r>
            <a:r>
              <a:rPr lang="en-US" sz="1400" dirty="0">
                <a:solidFill>
                  <a:srgbClr val="000000"/>
                </a:solidFill>
                <a:highlight>
                  <a:srgbClr val="FFFFFF"/>
                </a:highlight>
                <a:latin typeface="Consolas" panose="020B0609020204030204" pitchFamily="49" charset="0"/>
              </a:rPr>
              <a:t> main()</a:t>
            </a:r>
          </a:p>
          <a:p>
            <a:r>
              <a:rPr lang="ru-RU"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CharInfo_t</a:t>
            </a:r>
            <a:r>
              <a:rPr lang="en-US" sz="1400" dirty="0">
                <a:solidFill>
                  <a:srgbClr val="000000"/>
                </a:solidFill>
                <a:highlight>
                  <a:srgbClr val="FFFFFF"/>
                </a:highlight>
                <a:latin typeface="Consolas" panose="020B0609020204030204" pitchFamily="49" charset="0"/>
              </a:rPr>
              <a:t> ci = {100};</a:t>
            </a:r>
          </a:p>
          <a:p>
            <a:r>
              <a:rPr lang="ru-RU" sz="1400" dirty="0">
                <a:solidFill>
                  <a:srgbClr val="000000"/>
                </a:solidFill>
                <a:highlight>
                  <a:srgbClr val="FFFFFF"/>
                </a:highlight>
                <a:latin typeface="Consolas" panose="020B0609020204030204" pitchFamily="49" charset="0"/>
              </a:rPr>
              <a:t>}</a:t>
            </a:r>
            <a:endParaRPr lang="ru-RU" sz="1400"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9" y="2460432"/>
            <a:ext cx="2802965" cy="3164482"/>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36832"/>
            <a:ext cx="4740051" cy="102116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130" y="183527"/>
            <a:ext cx="5605870" cy="767683"/>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888" y="1302811"/>
            <a:ext cx="2672511" cy="3025022"/>
          </a:xfrm>
          <a:prstGeom prst="rect">
            <a:avLst/>
          </a:prstGeom>
        </p:spPr>
      </p:pic>
      <p:sp>
        <p:nvSpPr>
          <p:cNvPr id="10" name="TextBox 9"/>
          <p:cNvSpPr txBox="1"/>
          <p:nvPr/>
        </p:nvSpPr>
        <p:spPr>
          <a:xfrm>
            <a:off x="7893888" y="4609252"/>
            <a:ext cx="3355759" cy="2031325"/>
          </a:xfrm>
          <a:prstGeom prst="rect">
            <a:avLst/>
          </a:prstGeom>
          <a:noFill/>
        </p:spPr>
        <p:txBody>
          <a:bodyPr wrap="square" rtlCol="0">
            <a:spAutoFit/>
          </a:bodyPr>
          <a:lstStyle/>
          <a:p>
            <a:r>
              <a:rPr lang="en-US" sz="1400" dirty="0" err="1">
                <a:solidFill>
                  <a:srgbClr val="0000FF"/>
                </a:solidFill>
                <a:highlight>
                  <a:srgbClr val="FFFFFF"/>
                </a:highlight>
                <a:latin typeface="Consolas" panose="020B0609020204030204" pitchFamily="49" charset="0"/>
              </a:rPr>
              <a:t>typedef</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struct</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CharInfo_s</a:t>
            </a:r>
            <a:endParaRPr lang="en-US" sz="1400" dirty="0">
              <a:solidFill>
                <a:srgbClr val="000000"/>
              </a:solidFill>
              <a:highlight>
                <a:srgbClr val="FFFFFF"/>
              </a:highlight>
              <a:latin typeface="Consolas" panose="020B0609020204030204" pitchFamily="49" charset="0"/>
            </a:endParaRPr>
          </a:p>
          <a:p>
            <a:r>
              <a:rPr lang="ru-RU"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Money;</a:t>
            </a: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CharInfo_t</a:t>
            </a:r>
            <a:r>
              <a:rPr lang="en-US" sz="1400" dirty="0">
                <a:solidFill>
                  <a:srgbClr val="000000"/>
                </a:solidFill>
                <a:highlight>
                  <a:srgbClr val="FFFFFF"/>
                </a:highlight>
                <a:latin typeface="Consolas" panose="020B0609020204030204" pitchFamily="49" charset="0"/>
              </a:rPr>
              <a:t>;</a:t>
            </a:r>
          </a:p>
          <a:p>
            <a:endParaRPr lang="ru-RU"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void</a:t>
            </a:r>
            <a:r>
              <a:rPr lang="en-US" sz="1400" dirty="0">
                <a:solidFill>
                  <a:srgbClr val="000000"/>
                </a:solidFill>
                <a:highlight>
                  <a:srgbClr val="FFFFFF"/>
                </a:highlight>
                <a:latin typeface="Consolas" panose="020B0609020204030204" pitchFamily="49" charset="0"/>
              </a:rPr>
              <a:t> main()</a:t>
            </a:r>
          </a:p>
          <a:p>
            <a:r>
              <a:rPr lang="ru-RU"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CharInfo_t</a:t>
            </a:r>
            <a:r>
              <a:rPr lang="en-US" sz="1400" dirty="0">
                <a:solidFill>
                  <a:srgbClr val="000000"/>
                </a:solidFill>
                <a:highlight>
                  <a:srgbClr val="FFFFFF"/>
                </a:highlight>
                <a:latin typeface="Consolas" panose="020B0609020204030204" pitchFamily="49" charset="0"/>
              </a:rPr>
              <a:t> ci = {</a:t>
            </a:r>
            <a:r>
              <a:rPr lang="en-US" sz="1400" dirty="0" smtClean="0">
                <a:solidFill>
                  <a:srgbClr val="000000"/>
                </a:solidFill>
                <a:highlight>
                  <a:srgbClr val="FFFFFF"/>
                </a:highlight>
                <a:latin typeface="Consolas" panose="020B0609020204030204" pitchFamily="49" charset="0"/>
              </a:rPr>
              <a:t>1000};</a:t>
            </a:r>
            <a:endParaRPr lang="en-US" sz="1400" dirty="0">
              <a:solidFill>
                <a:srgbClr val="000000"/>
              </a:solidFill>
              <a:highlight>
                <a:srgbClr val="FFFFFF"/>
              </a:highlight>
              <a:latin typeface="Consolas" panose="020B0609020204030204" pitchFamily="49" charset="0"/>
            </a:endParaRPr>
          </a:p>
          <a:p>
            <a:r>
              <a:rPr lang="ru-RU" sz="1400" dirty="0">
                <a:solidFill>
                  <a:srgbClr val="000000"/>
                </a:solidFill>
                <a:highlight>
                  <a:srgbClr val="FFFFFF"/>
                </a:highlight>
                <a:latin typeface="Consolas" panose="020B0609020204030204" pitchFamily="49" charset="0"/>
              </a:rPr>
              <a:t>}</a:t>
            </a:r>
            <a:endParaRPr lang="ru-RU" sz="1400" dirty="0"/>
          </a:p>
        </p:txBody>
      </p:sp>
      <p:sp>
        <p:nvSpPr>
          <p:cNvPr id="13" name="Прямоугольник 12"/>
          <p:cNvSpPr/>
          <p:nvPr/>
        </p:nvSpPr>
        <p:spPr>
          <a:xfrm>
            <a:off x="5815106" y="0"/>
            <a:ext cx="113553" cy="685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70934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858000"/>
            <a:ext cx="7834350" cy="6854791"/>
          </a:xfrm>
          <a:prstGeom prst="rect">
            <a:avLst/>
          </a:prstGeom>
        </p:spPr>
      </p:pic>
      <p:sp>
        <p:nvSpPr>
          <p:cNvPr id="5" name="Прямоугольник 4"/>
          <p:cNvSpPr/>
          <p:nvPr/>
        </p:nvSpPr>
        <p:spPr>
          <a:xfrm>
            <a:off x="132281" y="140707"/>
            <a:ext cx="2654894" cy="400110"/>
          </a:xfrm>
          <a:prstGeom prst="rect">
            <a:avLst/>
          </a:prstGeom>
        </p:spPr>
        <p:txBody>
          <a:bodyPr wrap="none">
            <a:spAutoFit/>
          </a:bodyPr>
          <a:lstStyle/>
          <a:p>
            <a:pPr lvl="0"/>
            <a:r>
              <a:rPr lang="ru-RU" sz="2000" dirty="0" smtClean="0">
                <a:solidFill>
                  <a:prstClr val="black"/>
                </a:solidFill>
                <a:latin typeface="Calibri Light" panose="020F0302020204030204"/>
              </a:rPr>
              <a:t>Основная </a:t>
            </a:r>
            <a:r>
              <a:rPr lang="ru-RU" sz="2000" dirty="0">
                <a:solidFill>
                  <a:prstClr val="black"/>
                </a:solidFill>
                <a:latin typeface="Calibri Light" panose="020F0302020204030204"/>
              </a:rPr>
              <a:t>информация</a:t>
            </a:r>
          </a:p>
        </p:txBody>
      </p:sp>
      <p:pic>
        <p:nvPicPr>
          <p:cNvPr id="6" name="Рисунок 5"/>
          <p:cNvPicPr>
            <a:picLocks noChangeAspect="1"/>
          </p:cNvPicPr>
          <p:nvPr/>
        </p:nvPicPr>
        <p:blipFill rotWithShape="1">
          <a:blip r:embed="rId3" cstate="print">
            <a:extLst>
              <a:ext uri="{28A0092B-C50C-407E-A947-70E740481C1C}">
                <a14:useLocalDpi xmlns:a14="http://schemas.microsoft.com/office/drawing/2010/main" val="0"/>
              </a:ext>
            </a:extLst>
          </a:blip>
          <a:srcRect b="2824"/>
          <a:stretch/>
        </p:blipFill>
        <p:spPr>
          <a:xfrm>
            <a:off x="0" y="668567"/>
            <a:ext cx="5690286" cy="6135645"/>
          </a:xfrm>
          <a:prstGeom prst="rect">
            <a:avLst/>
          </a:prstGeom>
        </p:spPr>
      </p:pic>
      <p:pic>
        <p:nvPicPr>
          <p:cNvPr id="9" name="Рисунок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02559" y="1075598"/>
            <a:ext cx="7019365" cy="4526672"/>
          </a:xfrm>
          <a:prstGeom prst="rect">
            <a:avLst/>
          </a:prstGeom>
        </p:spPr>
      </p:pic>
      <p:pic>
        <p:nvPicPr>
          <p:cNvPr id="10" name="Рисунок 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02559" y="1153322"/>
            <a:ext cx="5446059" cy="3983708"/>
          </a:xfrm>
          <a:prstGeom prst="rect">
            <a:avLst/>
          </a:prstGeom>
        </p:spPr>
      </p:pic>
      <p:sp>
        <p:nvSpPr>
          <p:cNvPr id="16" name="Прямоугольник 15"/>
          <p:cNvSpPr/>
          <p:nvPr/>
        </p:nvSpPr>
        <p:spPr>
          <a:xfrm>
            <a:off x="0" y="61113"/>
            <a:ext cx="6096000" cy="6555641"/>
          </a:xfrm>
          <a:prstGeom prst="rect">
            <a:avLst/>
          </a:prstGeom>
        </p:spPr>
        <p:txBody>
          <a:bodyPr>
            <a:spAutoFit/>
          </a:bodyPr>
          <a:lstStyle/>
          <a:p>
            <a:r>
              <a:rPr lang="en-US" sz="1400" dirty="0"/>
              <a:t>------------</a:t>
            </a:r>
          </a:p>
          <a:p>
            <a:r>
              <a:rPr lang="en-US" sz="1400" dirty="0"/>
              <a:t>1812 - &gt; L2.exe</a:t>
            </a:r>
          </a:p>
          <a:p>
            <a:r>
              <a:rPr lang="en-US" sz="1400" dirty="0"/>
              <a:t>threads: 22 handles: 1052</a:t>
            </a:r>
          </a:p>
          <a:p>
            <a:r>
              <a:rPr lang="en-US" sz="1400" dirty="0"/>
              <a:t>parent id 6780</a:t>
            </a:r>
          </a:p>
          <a:p>
            <a:r>
              <a:rPr lang="en-US" sz="1400" dirty="0"/>
              <a:t>---------</a:t>
            </a:r>
          </a:p>
          <a:p>
            <a:r>
              <a:rPr lang="en-US" sz="1400" dirty="0"/>
              <a:t>thread id 11536</a:t>
            </a:r>
          </a:p>
          <a:p>
            <a:r>
              <a:rPr lang="en-US" sz="1400" dirty="0"/>
              <a:t>priority 9 time 131650229618495955</a:t>
            </a:r>
          </a:p>
          <a:p>
            <a:r>
              <a:rPr lang="en-US" sz="1400" dirty="0"/>
              <a:t>start </a:t>
            </a:r>
            <a:r>
              <a:rPr lang="en-US" sz="1400" dirty="0" err="1"/>
              <a:t>addr</a:t>
            </a:r>
            <a:r>
              <a:rPr lang="en-US" sz="1400" dirty="0"/>
              <a:t> 10922471</a:t>
            </a:r>
          </a:p>
          <a:p>
            <a:r>
              <a:rPr lang="en-US" sz="1400" dirty="0"/>
              <a:t>SEH handler: 767DFBF0</a:t>
            </a:r>
          </a:p>
          <a:p>
            <a:r>
              <a:rPr lang="en-US" sz="1400" dirty="0"/>
              <a:t>SEH handler: 101BE3A0</a:t>
            </a:r>
          </a:p>
          <a:p>
            <a:r>
              <a:rPr lang="en-US" sz="1400" dirty="0"/>
              <a:t>SEH handler: 10951BE0</a:t>
            </a:r>
          </a:p>
          <a:p>
            <a:r>
              <a:rPr lang="en-US" sz="1400" dirty="0"/>
              <a:t>SEH handler: 10951C28</a:t>
            </a:r>
          </a:p>
          <a:p>
            <a:r>
              <a:rPr lang="en-US" sz="1400" dirty="0"/>
              <a:t>SEH handler: 10952763</a:t>
            </a:r>
          </a:p>
          <a:p>
            <a:r>
              <a:rPr lang="en-US" sz="1400" dirty="0"/>
              <a:t>SEH handler: 10926840</a:t>
            </a:r>
          </a:p>
          <a:p>
            <a:r>
              <a:rPr lang="en-US" sz="1400" dirty="0"/>
              <a:t>SEH handler: 77096A50</a:t>
            </a:r>
          </a:p>
          <a:p>
            <a:r>
              <a:rPr lang="en-US" sz="1400" dirty="0"/>
              <a:t>SEH handler: 770A9EAE</a:t>
            </a:r>
          </a:p>
          <a:p>
            <a:endParaRPr lang="en-US" sz="1400" dirty="0"/>
          </a:p>
          <a:p>
            <a:r>
              <a:rPr lang="en-US" sz="1400" dirty="0"/>
              <a:t>thread id 4580</a:t>
            </a:r>
          </a:p>
          <a:p>
            <a:r>
              <a:rPr lang="en-US" sz="1400" dirty="0"/>
              <a:t>priority 8 time 131650229618608074</a:t>
            </a:r>
          </a:p>
          <a:p>
            <a:r>
              <a:rPr lang="en-US" sz="1400" dirty="0"/>
              <a:t>start </a:t>
            </a:r>
            <a:r>
              <a:rPr lang="en-US" sz="1400" dirty="0" err="1"/>
              <a:t>addr</a:t>
            </a:r>
            <a:r>
              <a:rPr lang="en-US" sz="1400" dirty="0"/>
              <a:t> 77053880</a:t>
            </a:r>
          </a:p>
          <a:p>
            <a:r>
              <a:rPr lang="en-US" sz="1400" dirty="0"/>
              <a:t>SEH handler: 77096A50</a:t>
            </a:r>
          </a:p>
          <a:p>
            <a:r>
              <a:rPr lang="en-US" sz="1400" dirty="0"/>
              <a:t>SEH handler: 77096A50</a:t>
            </a:r>
          </a:p>
          <a:p>
            <a:r>
              <a:rPr lang="en-US" sz="1400" dirty="0"/>
              <a:t>SEH handler: 770A9EAE</a:t>
            </a:r>
          </a:p>
          <a:p>
            <a:endParaRPr lang="en-US" sz="1400" dirty="0"/>
          </a:p>
          <a:p>
            <a:r>
              <a:rPr lang="en-US" sz="1400" dirty="0"/>
              <a:t>thread id 1752</a:t>
            </a:r>
          </a:p>
          <a:p>
            <a:r>
              <a:rPr lang="en-US" sz="1400" dirty="0"/>
              <a:t>priority 8 time 131650229618608906</a:t>
            </a:r>
          </a:p>
          <a:p>
            <a:r>
              <a:rPr lang="en-US" sz="1400" dirty="0"/>
              <a:t>start </a:t>
            </a:r>
            <a:r>
              <a:rPr lang="en-US" sz="1400" dirty="0" err="1"/>
              <a:t>addr</a:t>
            </a:r>
            <a:r>
              <a:rPr lang="en-US" sz="1400" dirty="0"/>
              <a:t> 77053880</a:t>
            </a:r>
          </a:p>
          <a:p>
            <a:r>
              <a:rPr lang="en-US" sz="1400" dirty="0"/>
              <a:t>SEH handler: 77096A50</a:t>
            </a:r>
          </a:p>
          <a:p>
            <a:r>
              <a:rPr lang="en-US" sz="1400" dirty="0"/>
              <a:t>SEH handler: 77096A50</a:t>
            </a:r>
          </a:p>
          <a:p>
            <a:r>
              <a:rPr lang="en-US" sz="1400" dirty="0"/>
              <a:t>SEH handler: </a:t>
            </a:r>
            <a:r>
              <a:rPr lang="en-US" sz="1400" dirty="0" smtClean="0"/>
              <a:t>770A9EAE</a:t>
            </a:r>
            <a:endParaRPr lang="en-US" sz="1400" dirty="0"/>
          </a:p>
        </p:txBody>
      </p:sp>
      <p:sp>
        <p:nvSpPr>
          <p:cNvPr id="17" name="TextBox 16"/>
          <p:cNvSpPr txBox="1"/>
          <p:nvPr/>
        </p:nvSpPr>
        <p:spPr>
          <a:xfrm>
            <a:off x="3089734" y="289876"/>
            <a:ext cx="5805053" cy="6555641"/>
          </a:xfrm>
          <a:prstGeom prst="rect">
            <a:avLst/>
          </a:prstGeom>
          <a:noFill/>
        </p:spPr>
        <p:txBody>
          <a:bodyPr wrap="square" rtlCol="0">
            <a:spAutoFit/>
          </a:bodyPr>
          <a:lstStyle/>
          <a:p>
            <a:r>
              <a:rPr lang="en-US" sz="1400" dirty="0"/>
              <a:t>thread id 12272</a:t>
            </a:r>
          </a:p>
          <a:p>
            <a:r>
              <a:rPr lang="en-US" sz="1400" dirty="0"/>
              <a:t>priority 8 time 131650229618731488</a:t>
            </a:r>
          </a:p>
          <a:p>
            <a:r>
              <a:rPr lang="en-US" sz="1400" dirty="0"/>
              <a:t>start </a:t>
            </a:r>
            <a:r>
              <a:rPr lang="en-US" sz="1400" dirty="0" err="1"/>
              <a:t>addr</a:t>
            </a:r>
            <a:r>
              <a:rPr lang="en-US" sz="1400" dirty="0"/>
              <a:t> 77053880</a:t>
            </a:r>
          </a:p>
          <a:p>
            <a:r>
              <a:rPr lang="en-US" sz="1400" dirty="0"/>
              <a:t>SEH handler: 77096A50</a:t>
            </a:r>
          </a:p>
          <a:p>
            <a:r>
              <a:rPr lang="en-US" sz="1400" dirty="0"/>
              <a:t>SEH handler: 77096A50</a:t>
            </a:r>
          </a:p>
          <a:p>
            <a:r>
              <a:rPr lang="en-US" sz="1400" dirty="0"/>
              <a:t>SEH handler: 770A9EAE</a:t>
            </a:r>
          </a:p>
          <a:p>
            <a:endParaRPr lang="en-US" sz="1400" dirty="0"/>
          </a:p>
          <a:p>
            <a:r>
              <a:rPr lang="en-US" sz="1400" dirty="0"/>
              <a:t>thread id 13096</a:t>
            </a:r>
          </a:p>
          <a:p>
            <a:r>
              <a:rPr lang="en-US" sz="1400" dirty="0"/>
              <a:t>priority 8 time 131650229624838032</a:t>
            </a:r>
          </a:p>
          <a:p>
            <a:r>
              <a:rPr lang="en-US" sz="1400" dirty="0"/>
              <a:t>start </a:t>
            </a:r>
            <a:r>
              <a:rPr lang="en-US" sz="1400" dirty="0" err="1"/>
              <a:t>addr</a:t>
            </a:r>
            <a:r>
              <a:rPr lang="en-US" sz="1400" dirty="0"/>
              <a:t> 10178300</a:t>
            </a:r>
          </a:p>
          <a:p>
            <a:r>
              <a:rPr lang="en-US" sz="1400" dirty="0"/>
              <a:t>SEH handler: 767DFBF0</a:t>
            </a:r>
          </a:p>
          <a:p>
            <a:r>
              <a:rPr lang="en-US" sz="1400" dirty="0"/>
              <a:t>SEH handler: 101BE4D0</a:t>
            </a:r>
          </a:p>
          <a:p>
            <a:r>
              <a:rPr lang="en-US" sz="1400" dirty="0"/>
              <a:t>SEH handler: 77096A50</a:t>
            </a:r>
          </a:p>
          <a:p>
            <a:r>
              <a:rPr lang="en-US" sz="1400" dirty="0"/>
              <a:t>SEH handler: 770A9EAE</a:t>
            </a:r>
          </a:p>
          <a:p>
            <a:endParaRPr lang="en-US" sz="1400" dirty="0"/>
          </a:p>
          <a:p>
            <a:r>
              <a:rPr lang="en-US" sz="1400" dirty="0"/>
              <a:t>thread id 2512</a:t>
            </a:r>
          </a:p>
          <a:p>
            <a:r>
              <a:rPr lang="en-US" sz="1400" dirty="0"/>
              <a:t>priority 8 time 131650229625323340</a:t>
            </a:r>
          </a:p>
          <a:p>
            <a:r>
              <a:rPr lang="en-US" sz="1400" dirty="0"/>
              <a:t>start </a:t>
            </a:r>
            <a:r>
              <a:rPr lang="en-US" sz="1400" dirty="0" err="1"/>
              <a:t>addr</a:t>
            </a:r>
            <a:r>
              <a:rPr lang="en-US" sz="1400" dirty="0"/>
              <a:t> 747698B0</a:t>
            </a:r>
          </a:p>
          <a:p>
            <a:r>
              <a:rPr lang="en-US" sz="1400" dirty="0"/>
              <a:t>SEH handler: 767DFBF0</a:t>
            </a:r>
          </a:p>
          <a:p>
            <a:r>
              <a:rPr lang="en-US" sz="1400" dirty="0"/>
              <a:t>SEH handler: 77096A50</a:t>
            </a:r>
          </a:p>
          <a:p>
            <a:r>
              <a:rPr lang="en-US" sz="1400" dirty="0"/>
              <a:t>SEH handler: 770A9EAE</a:t>
            </a:r>
          </a:p>
          <a:p>
            <a:endParaRPr lang="en-US" sz="1400" dirty="0"/>
          </a:p>
          <a:p>
            <a:r>
              <a:rPr lang="en-US" sz="1400" dirty="0"/>
              <a:t>thread id 10680</a:t>
            </a:r>
          </a:p>
          <a:p>
            <a:r>
              <a:rPr lang="en-US" sz="1400" dirty="0"/>
              <a:t>priority 8 time 131650229627050659</a:t>
            </a:r>
          </a:p>
          <a:p>
            <a:r>
              <a:rPr lang="en-US" sz="1400" dirty="0"/>
              <a:t>start </a:t>
            </a:r>
            <a:r>
              <a:rPr lang="en-US" sz="1400" dirty="0" err="1"/>
              <a:t>addr</a:t>
            </a:r>
            <a:r>
              <a:rPr lang="en-US" sz="1400" dirty="0"/>
              <a:t> 53F94A70</a:t>
            </a:r>
          </a:p>
          <a:p>
            <a:r>
              <a:rPr lang="en-US" sz="1400" dirty="0"/>
              <a:t>SEH handler: 767DFBF0</a:t>
            </a:r>
          </a:p>
          <a:p>
            <a:r>
              <a:rPr lang="en-US" sz="1400" dirty="0"/>
              <a:t>SEH handler: 6A2268E0</a:t>
            </a:r>
          </a:p>
          <a:p>
            <a:r>
              <a:rPr lang="en-US" sz="1400" dirty="0"/>
              <a:t>SEH handler: 6A22965D</a:t>
            </a:r>
          </a:p>
          <a:p>
            <a:r>
              <a:rPr lang="en-US" sz="1400" dirty="0"/>
              <a:t>SEH handler: 6A229690</a:t>
            </a:r>
          </a:p>
          <a:p>
            <a:r>
              <a:rPr lang="en-US" sz="1400" dirty="0"/>
              <a:t>SEH handler: </a:t>
            </a:r>
            <a:r>
              <a:rPr lang="en-US" sz="1400" dirty="0" smtClean="0"/>
              <a:t>6A2296B3</a:t>
            </a:r>
            <a:endParaRPr lang="en-US" sz="1400" dirty="0"/>
          </a:p>
        </p:txBody>
      </p:sp>
    </p:spTree>
    <p:extLst>
      <p:ext uri="{BB962C8B-B14F-4D97-AF65-F5344CB8AC3E}">
        <p14:creationId xmlns:p14="http://schemas.microsoft.com/office/powerpoint/2010/main" val="312702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4.07407E-6 L -3.33333E-6 -1.00186 " pathEditMode="relative" rAng="0" ptsTypes="AA">
                                      <p:cBhvr>
                                        <p:cTn id="9" dur="1000" fill="hold"/>
                                        <p:tgtEl>
                                          <p:spTgt spid="6"/>
                                        </p:tgtEl>
                                        <p:attrNameLst>
                                          <p:attrName>ppt_x</p:attrName>
                                          <p:attrName>ppt_y</p:attrName>
                                        </p:attrNameLst>
                                      </p:cBhvr>
                                      <p:rCtr x="0" y="-50093"/>
                                    </p:animMotion>
                                  </p:childTnLst>
                                </p:cTn>
                              </p:par>
                              <p:par>
                                <p:cTn id="10" presetID="42" presetClass="path" presetSubtype="0" accel="50000" decel="50000" fill="hold" nodeType="withEffect">
                                  <p:stCondLst>
                                    <p:cond delay="0"/>
                                  </p:stCondLst>
                                  <p:childTnLst>
                                    <p:animMotion origin="layout" path="M -3.95833E-6 1.48148E-6 L -3.95833E-6 -0.99583 " pathEditMode="relative" rAng="0" ptsTypes="AA">
                                      <p:cBhvr>
                                        <p:cTn id="11" dur="1000" fill="hold"/>
                                        <p:tgtEl>
                                          <p:spTgt spid="8"/>
                                        </p:tgtEl>
                                        <p:attrNameLst>
                                          <p:attrName>ppt_x</p:attrName>
                                          <p:attrName>ppt_y</p:attrName>
                                        </p:attrNameLst>
                                      </p:cBhvr>
                                      <p:rCtr x="0" y="-49792"/>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8"/>
                                        </p:tgtEl>
                                      </p:cBhvr>
                                    </p:animEffect>
                                    <p:set>
                                      <p:cBhvr>
                                        <p:cTn id="16" dur="1" fill="hold">
                                          <p:stCondLst>
                                            <p:cond delay="249"/>
                                          </p:stCondLst>
                                        </p:cTn>
                                        <p:tgtEl>
                                          <p:spTgt spid="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50"/>
                                        <p:tgtEl>
                                          <p:spTgt spid="9"/>
                                        </p:tgtEl>
                                      </p:cBhvr>
                                    </p:animEffect>
                                    <p:set>
                                      <p:cBhvr>
                                        <p:cTn id="24" dur="1" fill="hold">
                                          <p:stCondLst>
                                            <p:cond delay="249"/>
                                          </p:stCondLst>
                                        </p:cTn>
                                        <p:tgtEl>
                                          <p:spTgt spid="9"/>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250"/>
                                        <p:tgtEl>
                                          <p:spTgt spid="10"/>
                                        </p:tgtEl>
                                      </p:cBhvr>
                                    </p:animEffect>
                                    <p:set>
                                      <p:cBhvr>
                                        <p:cTn id="32" dur="1" fill="hold">
                                          <p:stCondLst>
                                            <p:cond delay="249"/>
                                          </p:stCondLst>
                                        </p:cTn>
                                        <p:tgtEl>
                                          <p:spTgt spid="10"/>
                                        </p:tgtEl>
                                        <p:attrNameLst>
                                          <p:attrName>style.visibility</p:attrName>
                                        </p:attrNameLst>
                                      </p:cBhvr>
                                      <p:to>
                                        <p:strVal val="hidden"/>
                                      </p:to>
                                    </p:set>
                                  </p:childTnLst>
                                </p:cTn>
                              </p:par>
                            </p:childTnLst>
                          </p:cTn>
                        </p:par>
                        <p:par>
                          <p:cTn id="33" fill="hold">
                            <p:stCondLst>
                              <p:cond delay="25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5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2281" y="140707"/>
            <a:ext cx="1582164" cy="400110"/>
          </a:xfrm>
          <a:prstGeom prst="rect">
            <a:avLst/>
          </a:prstGeom>
        </p:spPr>
        <p:txBody>
          <a:bodyPr wrap="none">
            <a:spAutoFit/>
          </a:bodyPr>
          <a:lstStyle/>
          <a:p>
            <a:pPr lvl="0"/>
            <a:r>
              <a:rPr lang="en-US" sz="2000" dirty="0" smtClean="0">
                <a:solidFill>
                  <a:prstClr val="black"/>
                </a:solidFill>
                <a:latin typeface="Calibri Light" panose="020F0302020204030204"/>
              </a:rPr>
              <a:t>Memory map</a:t>
            </a:r>
            <a:endParaRPr lang="ru-RU" sz="2000" dirty="0">
              <a:solidFill>
                <a:prstClr val="black"/>
              </a:solidFill>
              <a:latin typeface="Calibri Light" panose="020F0302020204030204"/>
            </a:endParaRPr>
          </a:p>
        </p:txBody>
      </p:sp>
      <p:sp>
        <p:nvSpPr>
          <p:cNvPr id="3" name="Прямоугольник 2"/>
          <p:cNvSpPr/>
          <p:nvPr/>
        </p:nvSpPr>
        <p:spPr>
          <a:xfrm>
            <a:off x="132281" y="805132"/>
            <a:ext cx="6096000" cy="5355312"/>
          </a:xfrm>
          <a:prstGeom prst="rect">
            <a:avLst/>
          </a:prstGeom>
        </p:spPr>
        <p:txBody>
          <a:bodyPr>
            <a:spAutoFit/>
          </a:bodyPr>
          <a:lstStyle/>
          <a:p>
            <a:r>
              <a:rPr lang="en-US" dirty="0"/>
              <a:t>base: 5C415000 size: 1000 protect: 4</a:t>
            </a:r>
          </a:p>
          <a:p>
            <a:r>
              <a:rPr lang="en-US" dirty="0"/>
              <a:t>\Device\HarddiskVolume2\Windows\SysWOW64\msvcr120.dll</a:t>
            </a:r>
          </a:p>
          <a:p>
            <a:endParaRPr lang="en-US" dirty="0"/>
          </a:p>
          <a:p>
            <a:r>
              <a:rPr lang="en-US" dirty="0"/>
              <a:t>base: 5C416000 size: 1000 protect: 8</a:t>
            </a:r>
          </a:p>
          <a:p>
            <a:r>
              <a:rPr lang="en-US" dirty="0"/>
              <a:t>\Device\HarddiskVolume2\Windows\SysWOW64\msvcr120.dll</a:t>
            </a:r>
          </a:p>
          <a:p>
            <a:endParaRPr lang="en-US" dirty="0"/>
          </a:p>
          <a:p>
            <a:r>
              <a:rPr lang="en-US" dirty="0"/>
              <a:t>base: 5C417000 size: 7000 protect: 2</a:t>
            </a:r>
          </a:p>
          <a:p>
            <a:r>
              <a:rPr lang="en-US" dirty="0"/>
              <a:t>\Device\HarddiskVolume2\Windows\SysWOW64\msvcr120.dll</a:t>
            </a:r>
          </a:p>
          <a:p>
            <a:endParaRPr lang="en-US" dirty="0"/>
          </a:p>
          <a:p>
            <a:r>
              <a:rPr lang="en-US" dirty="0"/>
              <a:t>base: 5C41E000 size: 7002000 protect: 1</a:t>
            </a:r>
          </a:p>
          <a:p>
            <a:endParaRPr lang="en-US" dirty="0"/>
          </a:p>
          <a:p>
            <a:r>
              <a:rPr lang="en-US" dirty="0"/>
              <a:t>base: 63420000 size: 1000 protect: 2</a:t>
            </a:r>
          </a:p>
          <a:p>
            <a:r>
              <a:rPr lang="en-US" dirty="0"/>
              <a:t>\Device\HarddiskVolume2\Windows\System32\wow64.dll</a:t>
            </a:r>
          </a:p>
          <a:p>
            <a:endParaRPr lang="en-US" dirty="0"/>
          </a:p>
          <a:p>
            <a:r>
              <a:rPr lang="en-US" dirty="0"/>
              <a:t>base: 63421000 size: 33000 protect: 20</a:t>
            </a:r>
          </a:p>
          <a:p>
            <a:r>
              <a:rPr lang="en-US" dirty="0"/>
              <a:t>\Device\HarddiskVolume2\Windows\System32\wow64.dll</a:t>
            </a:r>
          </a:p>
          <a:p>
            <a:endParaRPr lang="en-US" dirty="0"/>
          </a:p>
          <a:p>
            <a:r>
              <a:rPr lang="en-US" dirty="0"/>
              <a:t>base: 63454000 size: 14000 protect: 2</a:t>
            </a:r>
          </a:p>
          <a:p>
            <a:r>
              <a:rPr lang="en-US" dirty="0"/>
              <a:t>\Device\HarddiskVolume2\Windows\System32\wow64.dll</a:t>
            </a:r>
            <a:endParaRPr lang="ru-RU" dirty="0"/>
          </a:p>
        </p:txBody>
      </p:sp>
      <p:sp>
        <p:nvSpPr>
          <p:cNvPr id="5" name="Прямоугольник 4"/>
          <p:cNvSpPr/>
          <p:nvPr/>
        </p:nvSpPr>
        <p:spPr>
          <a:xfrm>
            <a:off x="179346" y="1053903"/>
            <a:ext cx="11719111" cy="4524315"/>
          </a:xfrm>
          <a:prstGeom prst="rect">
            <a:avLst/>
          </a:prstGeom>
        </p:spPr>
        <p:txBody>
          <a:bodyPr wrap="square">
            <a:spAutoFit/>
          </a:bodyPr>
          <a:lstStyle/>
          <a:p>
            <a:r>
              <a:rPr lang="en-US" sz="1200" dirty="0">
                <a:solidFill>
                  <a:srgbClr val="2B91AF"/>
                </a:solidFill>
                <a:highlight>
                  <a:srgbClr val="FFFFFF"/>
                </a:highlight>
                <a:latin typeface="Consolas" panose="020B0609020204030204" pitchFamily="49" charset="0"/>
              </a:rPr>
              <a:t>DWORD</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dwAddr</a:t>
            </a:r>
            <a:r>
              <a:rPr lang="en-US" sz="1200" dirty="0">
                <a:solidFill>
                  <a:srgbClr val="000000"/>
                </a:solidFill>
                <a:highlight>
                  <a:srgbClr val="FFFFFF"/>
                </a:highlight>
                <a:latin typeface="Consolas" panose="020B0609020204030204" pitchFamily="49" charset="0"/>
              </a:rPr>
              <a:t> = 0;</a:t>
            </a:r>
          </a:p>
          <a:p>
            <a:r>
              <a:rPr lang="en-US" sz="1200" dirty="0" smtClean="0">
                <a:solidFill>
                  <a:srgbClr val="2B91AF"/>
                </a:solidFill>
                <a:highlight>
                  <a:srgbClr val="FFFFFF"/>
                </a:highlight>
                <a:latin typeface="Consolas" panose="020B0609020204030204" pitchFamily="49" charset="0"/>
              </a:rPr>
              <a:t>DWORD</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dwRetLen</a:t>
            </a:r>
            <a:r>
              <a:rPr lang="en-US" sz="1200" dirty="0">
                <a:solidFill>
                  <a:srgbClr val="000000"/>
                </a:solidFill>
                <a:highlight>
                  <a:srgbClr val="FFFFFF"/>
                </a:highlight>
                <a:latin typeface="Consolas" panose="020B0609020204030204" pitchFamily="49" charset="0"/>
              </a:rPr>
              <a:t>;</a:t>
            </a:r>
          </a:p>
          <a:p>
            <a:r>
              <a:rPr lang="en-US" sz="1200" dirty="0" smtClean="0">
                <a:solidFill>
                  <a:srgbClr val="2B91AF"/>
                </a:solidFill>
                <a:highlight>
                  <a:srgbClr val="FFFFFF"/>
                </a:highlight>
                <a:latin typeface="Consolas" panose="020B0609020204030204" pitchFamily="49" charset="0"/>
              </a:rPr>
              <a:t>MEMORY_BASIC_INFORMATION</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mbi</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FF"/>
                </a:solidFill>
                <a:highlight>
                  <a:srgbClr val="FFFFFF"/>
                </a:highlight>
                <a:latin typeface="Consolas" panose="020B0609020204030204" pitchFamily="49" charset="0"/>
              </a:rPr>
              <a:t>char</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FilePath</a:t>
            </a:r>
            <a:r>
              <a:rPr lang="en-US" sz="1200" dirty="0">
                <a:solidFill>
                  <a:srgbClr val="000000"/>
                </a:solidFill>
                <a:highlight>
                  <a:srgbClr val="FFFFFF"/>
                </a:highlight>
                <a:latin typeface="Consolas" panose="020B0609020204030204" pitchFamily="49" charset="0"/>
              </a:rPr>
              <a:t>[0x210 + 8]; </a:t>
            </a:r>
            <a:r>
              <a:rPr lang="en-US" sz="1200" dirty="0">
                <a:solidFill>
                  <a:srgbClr val="008000"/>
                </a:solidFill>
                <a:highlight>
                  <a:srgbClr val="FFFFFF"/>
                </a:highlight>
                <a:latin typeface="Consolas" panose="020B0609020204030204" pitchFamily="49" charset="0"/>
              </a:rPr>
              <a:t>// UNICODE_STRING</a:t>
            </a:r>
            <a:endParaRPr lang="en-US" sz="1200" dirty="0">
              <a:solidFill>
                <a:srgbClr val="000000"/>
              </a:solidFill>
              <a:highlight>
                <a:srgbClr val="FFFFFF"/>
              </a:highlight>
              <a:latin typeface="Consolas" panose="020B0609020204030204" pitchFamily="49" charset="0"/>
            </a:endParaRPr>
          </a:p>
          <a:p>
            <a:endParaRPr lang="ru-RU" sz="1200" dirty="0" smtClean="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while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a:solidFill>
                  <a:srgbClr val="6F008A"/>
                </a:solidFill>
                <a:highlight>
                  <a:srgbClr val="FFFFFF"/>
                </a:highlight>
                <a:latin typeface="Consolas" panose="020B0609020204030204" pitchFamily="49" charset="0"/>
              </a:rPr>
              <a:t>NT_SUCCESS</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NtQueryVirtualMemory</a:t>
            </a:r>
            <a:r>
              <a:rPr lang="en-US" sz="1200" dirty="0">
                <a:solidFill>
                  <a:srgbClr val="000000"/>
                </a:solidFill>
                <a:highlight>
                  <a:srgbClr val="FFFFFF"/>
                </a:highlight>
                <a:latin typeface="Consolas" panose="020B0609020204030204" pitchFamily="49" charset="0"/>
              </a:rPr>
              <a:t>(-1, </a:t>
            </a:r>
            <a:r>
              <a:rPr lang="en-US" sz="1200" dirty="0" err="1">
                <a:solidFill>
                  <a:srgbClr val="000000"/>
                </a:solidFill>
                <a:highlight>
                  <a:srgbClr val="FFFFFF"/>
                </a:highlight>
                <a:latin typeface="Consolas" panose="020B0609020204030204" pitchFamily="49" charset="0"/>
              </a:rPr>
              <a:t>dwAddr</a:t>
            </a:r>
            <a:r>
              <a:rPr lang="en-US" sz="1200" dirty="0">
                <a:solidFill>
                  <a:srgbClr val="000000"/>
                </a:solidFill>
                <a:highlight>
                  <a:srgbClr val="FFFFFF"/>
                </a:highlight>
                <a:latin typeface="Consolas" panose="020B0609020204030204" pitchFamily="49" charset="0"/>
              </a:rPr>
              <a:t>, 0, &amp;</a:t>
            </a:r>
            <a:r>
              <a:rPr lang="en-US" sz="1200" dirty="0" err="1">
                <a:solidFill>
                  <a:srgbClr val="000000"/>
                </a:solidFill>
                <a:highlight>
                  <a:srgbClr val="FFFFFF"/>
                </a:highlight>
                <a:latin typeface="Consolas" panose="020B0609020204030204" pitchFamily="49" charset="0"/>
              </a:rPr>
              <a:t>mbi</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sizeof</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mbi</a:t>
            </a:r>
            <a:r>
              <a:rPr lang="en-US" sz="1200" dirty="0">
                <a:solidFill>
                  <a:srgbClr val="000000"/>
                </a:solidFill>
                <a:highlight>
                  <a:srgbClr val="FFFFFF"/>
                </a:highlight>
                <a:latin typeface="Consolas" panose="020B0609020204030204" pitchFamily="49" charset="0"/>
              </a:rPr>
              <a:t>), &amp;</a:t>
            </a:r>
            <a:r>
              <a:rPr lang="en-US" sz="1200" dirty="0" err="1">
                <a:solidFill>
                  <a:srgbClr val="000000"/>
                </a:solidFill>
                <a:highlight>
                  <a:srgbClr val="FFFFFF"/>
                </a:highlight>
                <a:latin typeface="Consolas" panose="020B0609020204030204" pitchFamily="49" charset="0"/>
              </a:rPr>
              <a:t>dwRetLen</a:t>
            </a:r>
            <a:r>
              <a:rPr lang="en-US" sz="1200" dirty="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a:t>
            </a:r>
            <a:endParaRPr lang="ru-RU"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ifdef</a:t>
            </a:r>
            <a:r>
              <a:rPr lang="en-US" sz="1200" dirty="0">
                <a:solidFill>
                  <a:srgbClr val="000000"/>
                </a:solidFill>
                <a:highlight>
                  <a:srgbClr val="FFFFFF"/>
                </a:highlight>
                <a:latin typeface="Consolas" panose="020B0609020204030204" pitchFamily="49" charset="0"/>
              </a:rPr>
              <a:t> </a:t>
            </a:r>
            <a:r>
              <a:rPr lang="en-US" sz="1200" dirty="0">
                <a:solidFill>
                  <a:srgbClr val="6F008A"/>
                </a:solidFill>
                <a:highlight>
                  <a:srgbClr val="FFFFFF"/>
                </a:highlight>
                <a:latin typeface="Consolas" panose="020B0609020204030204" pitchFamily="49" charset="0"/>
              </a:rPr>
              <a:t>_DEBUG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printf</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"base: %X size: %X protect: %X\n"</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mbi.BaseAddress</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mbi.RegionSize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mbi.Protect</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endif</a:t>
            </a:r>
            <a:endParaRPr lang="en-US" sz="1200" dirty="0">
              <a:solidFill>
                <a:srgbClr val="000000"/>
              </a:solidFill>
              <a:highlight>
                <a:srgbClr val="FFFFFF"/>
              </a:highlight>
              <a:latin typeface="Consolas" panose="020B0609020204030204" pitchFamily="49" charset="0"/>
            </a:endParaRPr>
          </a:p>
          <a:p>
            <a:endParaRPr lang="ru-RU"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a:solidFill>
                  <a:srgbClr val="6F008A"/>
                </a:solidFill>
                <a:highlight>
                  <a:srgbClr val="FFFFFF"/>
                </a:highlight>
                <a:latin typeface="Consolas" panose="020B0609020204030204" pitchFamily="49" charset="0"/>
              </a:rPr>
              <a:t>NT_SUCCESS</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NtQueryVirtualMemory</a:t>
            </a:r>
            <a:r>
              <a:rPr lang="en-US" sz="1200" dirty="0">
                <a:solidFill>
                  <a:srgbClr val="000000"/>
                </a:solidFill>
                <a:highlight>
                  <a:srgbClr val="FFFFFF"/>
                </a:highlight>
                <a:latin typeface="Consolas" panose="020B0609020204030204" pitchFamily="49" charset="0"/>
              </a:rPr>
              <a:t>(-1, </a:t>
            </a:r>
            <a:r>
              <a:rPr lang="en-US" sz="1200" dirty="0" err="1">
                <a:solidFill>
                  <a:srgbClr val="000000"/>
                </a:solidFill>
                <a:highlight>
                  <a:srgbClr val="FFFFFF"/>
                </a:highlight>
                <a:latin typeface="Consolas" panose="020B0609020204030204" pitchFamily="49" charset="0"/>
              </a:rPr>
              <a:t>mbi.BaseAddress</a:t>
            </a:r>
            <a:r>
              <a:rPr lang="en-US" sz="1200" dirty="0">
                <a:solidFill>
                  <a:srgbClr val="000000"/>
                </a:solidFill>
                <a:highlight>
                  <a:srgbClr val="FFFFFF"/>
                </a:highlight>
                <a:latin typeface="Consolas" panose="020B0609020204030204" pitchFamily="49" charset="0"/>
              </a:rPr>
              <a:t>, 2, </a:t>
            </a:r>
            <a:r>
              <a:rPr lang="en-US" sz="1200" dirty="0" err="1">
                <a:solidFill>
                  <a:srgbClr val="000000"/>
                </a:solidFill>
                <a:highlight>
                  <a:srgbClr val="FFFFFF"/>
                </a:highlight>
                <a:latin typeface="Consolas" panose="020B0609020204030204" pitchFamily="49" charset="0"/>
              </a:rPr>
              <a:t>FilePath</a:t>
            </a:r>
            <a:r>
              <a:rPr lang="en-US" sz="1200" dirty="0">
                <a:solidFill>
                  <a:srgbClr val="000000"/>
                </a:solidFill>
                <a:highlight>
                  <a:srgbClr val="FFFFFF"/>
                </a:highlight>
                <a:latin typeface="Consolas" panose="020B0609020204030204" pitchFamily="49" charset="0"/>
              </a:rPr>
              <a:t>, 0x210, &amp;</a:t>
            </a:r>
            <a:r>
              <a:rPr lang="en-US" sz="1200" dirty="0" err="1">
                <a:solidFill>
                  <a:srgbClr val="000000"/>
                </a:solidFill>
                <a:highlight>
                  <a:srgbClr val="FFFFFF"/>
                </a:highlight>
                <a:latin typeface="Consolas" panose="020B0609020204030204" pitchFamily="49" charset="0"/>
              </a:rPr>
              <a:t>dwRetLen</a:t>
            </a:r>
            <a:r>
              <a:rPr lang="en-US" sz="1200" dirty="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    </a:t>
            </a:r>
            <a:r>
              <a:rPr lang="ru-RU"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ifdef</a:t>
            </a:r>
            <a:r>
              <a:rPr lang="en-US" sz="1200" dirty="0">
                <a:solidFill>
                  <a:srgbClr val="000000"/>
                </a:solidFill>
                <a:highlight>
                  <a:srgbClr val="FFFFFF"/>
                </a:highlight>
                <a:latin typeface="Consolas" panose="020B0609020204030204" pitchFamily="49" charset="0"/>
              </a:rPr>
              <a:t> </a:t>
            </a:r>
            <a:r>
              <a:rPr lang="en-US" sz="1200" dirty="0">
                <a:solidFill>
                  <a:srgbClr val="6F008A"/>
                </a:solidFill>
                <a:highlight>
                  <a:srgbClr val="FFFFFF"/>
                </a:highlight>
                <a:latin typeface="Consolas" panose="020B0609020204030204" pitchFamily="49" charset="0"/>
              </a:rPr>
              <a:t>_DEBUG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printf</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"%ls\n"</a:t>
            </a:r>
            <a:r>
              <a:rPr lang="en-US" sz="1200" dirty="0">
                <a:solidFill>
                  <a:srgbClr val="000000"/>
                </a:solidFill>
                <a:highlight>
                  <a:srgbClr val="FFFFFF"/>
                </a:highlight>
                <a:latin typeface="Consolas" panose="020B0609020204030204" pitchFamily="49" charset="0"/>
              </a:rPr>
              <a:t>, &amp;</a:t>
            </a:r>
            <a:r>
              <a:rPr lang="en-US" sz="1200" dirty="0" err="1">
                <a:solidFill>
                  <a:srgbClr val="000000"/>
                </a:solidFill>
                <a:highlight>
                  <a:srgbClr val="FFFFFF"/>
                </a:highlight>
                <a:latin typeface="Consolas" panose="020B0609020204030204" pitchFamily="49" charset="0"/>
              </a:rPr>
              <a:t>FilePath</a:t>
            </a:r>
            <a:r>
              <a:rPr lang="en-US" sz="1200" dirty="0">
                <a:solidFill>
                  <a:srgbClr val="000000"/>
                </a:solidFill>
                <a:highlight>
                  <a:srgbClr val="FFFFFF"/>
                </a:highlight>
                <a:latin typeface="Consolas" panose="020B0609020204030204" pitchFamily="49" charset="0"/>
              </a:rPr>
              <a:t>[8]);</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endif</a:t>
            </a:r>
            <a:endParaRPr lang="en-US" sz="1200" dirty="0">
              <a:solidFill>
                <a:srgbClr val="000000"/>
              </a:solidFill>
              <a:highlight>
                <a:srgbClr val="FFFFFF"/>
              </a:highlight>
              <a:latin typeface="Consolas" panose="020B0609020204030204" pitchFamily="49" charset="0"/>
            </a:endParaRPr>
          </a:p>
          <a:p>
            <a:r>
              <a:rPr lang="ru-RU" sz="1200" dirty="0" smtClean="0">
                <a:solidFill>
                  <a:srgbClr val="000000"/>
                </a:solidFill>
                <a:highlight>
                  <a:srgbClr val="FFFFFF"/>
                </a:highlight>
                <a:latin typeface="Consolas" panose="020B0609020204030204" pitchFamily="49" charset="0"/>
              </a:rPr>
              <a:t>    </a:t>
            </a:r>
            <a:r>
              <a:rPr lang="ru-RU" sz="1200" dirty="0">
                <a:solidFill>
                  <a:srgbClr val="000000"/>
                </a:solidFill>
                <a:highlight>
                  <a:srgbClr val="FFFFFF"/>
                </a:highlight>
                <a:latin typeface="Consolas" panose="020B0609020204030204" pitchFamily="49" charset="0"/>
              </a:rPr>
              <a:t>}</a:t>
            </a:r>
          </a:p>
          <a:p>
            <a:endParaRPr lang="ru-RU"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ifdef</a:t>
            </a:r>
            <a:r>
              <a:rPr lang="en-US" sz="1200" dirty="0">
                <a:solidFill>
                  <a:srgbClr val="000000"/>
                </a:solidFill>
                <a:highlight>
                  <a:srgbClr val="FFFFFF"/>
                </a:highlight>
                <a:latin typeface="Consolas" panose="020B0609020204030204" pitchFamily="49" charset="0"/>
              </a:rPr>
              <a:t> </a:t>
            </a:r>
            <a:r>
              <a:rPr lang="en-US" sz="1200" dirty="0">
                <a:solidFill>
                  <a:srgbClr val="6F008A"/>
                </a:solidFill>
                <a:highlight>
                  <a:srgbClr val="FFFFFF"/>
                </a:highlight>
                <a:latin typeface="Consolas" panose="020B0609020204030204" pitchFamily="49" charset="0"/>
              </a:rPr>
              <a:t>_DEBUG</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printf</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"\n"</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endif</a:t>
            </a:r>
            <a:endParaRPr lang="en-US" sz="1200" dirty="0">
              <a:solidFill>
                <a:srgbClr val="000000"/>
              </a:solidFill>
              <a:highlight>
                <a:srgbClr val="FFFFFF"/>
              </a:highlight>
              <a:latin typeface="Consolas" panose="020B0609020204030204" pitchFamily="49" charset="0"/>
            </a:endParaRPr>
          </a:p>
          <a:p>
            <a:endParaRPr lang="ru-RU"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dwAddr</a:t>
            </a:r>
            <a:r>
              <a:rPr lang="en-US" sz="1200" dirty="0">
                <a:solidFill>
                  <a:srgbClr val="000000"/>
                </a:solidFill>
                <a:highlight>
                  <a:srgbClr val="FFFFFF"/>
                </a:highlight>
                <a:latin typeface="Consolas" panose="020B0609020204030204" pitchFamily="49" charset="0"/>
              </a:rPr>
              <a:t> += </a:t>
            </a:r>
            <a:r>
              <a:rPr lang="en-US" sz="1200" dirty="0" err="1">
                <a:solidFill>
                  <a:srgbClr val="000000"/>
                </a:solidFill>
                <a:highlight>
                  <a:srgbClr val="FFFFFF"/>
                </a:highlight>
                <a:latin typeface="Consolas" panose="020B0609020204030204" pitchFamily="49" charset="0"/>
              </a:rPr>
              <a:t>mbi.RegionSize</a:t>
            </a:r>
            <a:r>
              <a:rPr lang="en-US" sz="1200" dirty="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a:t>
            </a:r>
            <a:endParaRPr lang="ru-RU" sz="1200" dirty="0"/>
          </a:p>
        </p:txBody>
      </p:sp>
    </p:spTree>
    <p:extLst>
      <p:ext uri="{BB962C8B-B14F-4D97-AF65-F5344CB8AC3E}">
        <p14:creationId xmlns:p14="http://schemas.microsoft.com/office/powerpoint/2010/main" val="378800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2281" y="140707"/>
            <a:ext cx="2461571" cy="400110"/>
          </a:xfrm>
          <a:prstGeom prst="rect">
            <a:avLst/>
          </a:prstGeom>
        </p:spPr>
        <p:txBody>
          <a:bodyPr wrap="none">
            <a:spAutoFit/>
          </a:bodyPr>
          <a:lstStyle/>
          <a:p>
            <a:r>
              <a:rPr lang="en-US" sz="2000" dirty="0" smtClean="0">
                <a:latin typeface="+mj-lt"/>
              </a:rPr>
              <a:t>Hardware breakpoints</a:t>
            </a:r>
            <a:endParaRPr lang="ru-RU" sz="2000" dirty="0">
              <a:latin typeface="+mj-lt"/>
            </a:endParaRPr>
          </a:p>
        </p:txBody>
      </p:sp>
      <p:sp>
        <p:nvSpPr>
          <p:cNvPr id="7" name="Прямоугольник 6"/>
          <p:cNvSpPr/>
          <p:nvPr/>
        </p:nvSpPr>
        <p:spPr>
          <a:xfrm>
            <a:off x="132281" y="845577"/>
            <a:ext cx="7603524" cy="2062103"/>
          </a:xfrm>
          <a:prstGeom prst="rect">
            <a:avLst/>
          </a:prstGeom>
        </p:spPr>
        <p:txBody>
          <a:bodyPr wrap="square">
            <a:spAutoFit/>
          </a:bodyPr>
          <a:lstStyle/>
          <a:p>
            <a:r>
              <a:rPr lang="en-US" sz="1600" dirty="0">
                <a:solidFill>
                  <a:srgbClr val="2B91AF"/>
                </a:solidFill>
                <a:highlight>
                  <a:srgbClr val="FFFFFF"/>
                </a:highlight>
                <a:latin typeface="Consolas" panose="020B0609020204030204" pitchFamily="49" charset="0"/>
              </a:rPr>
              <a:t>CONTEXT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ctx</a:t>
            </a:r>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00"/>
                </a:solidFill>
                <a:highlight>
                  <a:srgbClr val="FFFFFF"/>
                </a:highlight>
                <a:latin typeface="Consolas" panose="020B0609020204030204" pitchFamily="49" charset="0"/>
              </a:rPr>
              <a:t>ctx.ContextFlags</a:t>
            </a:r>
            <a:r>
              <a:rPr lang="en-US" sz="1600" dirty="0">
                <a:solidFill>
                  <a:srgbClr val="000000"/>
                </a:solidFill>
                <a:highlight>
                  <a:srgbClr val="FFFFFF"/>
                </a:highlight>
                <a:latin typeface="Consolas" panose="020B0609020204030204" pitchFamily="49" charset="0"/>
              </a:rPr>
              <a:t> = </a:t>
            </a:r>
            <a:r>
              <a:rPr lang="en-US" sz="1600" dirty="0">
                <a:solidFill>
                  <a:srgbClr val="6F008A"/>
                </a:solidFill>
                <a:highlight>
                  <a:srgbClr val="FFFFFF"/>
                </a:highlight>
                <a:latin typeface="Consolas" panose="020B0609020204030204" pitchFamily="49" charset="0"/>
              </a:rPr>
              <a:t>CONTEXT_DEBUG_REGISTERS</a:t>
            </a:r>
            <a:r>
              <a:rPr lang="en-US" sz="1600" dirty="0" smtClean="0">
                <a:solidFill>
                  <a:srgbClr val="000000"/>
                </a:solidFill>
                <a:highlight>
                  <a:srgbClr val="FFFFFF"/>
                </a:highlight>
                <a:latin typeface="Consolas" panose="020B0609020204030204" pitchFamily="49" charset="0"/>
              </a:rPr>
              <a:t>;</a:t>
            </a:r>
            <a:endParaRPr lang="ru-RU" sz="1600" dirty="0" smtClean="0">
              <a:solidFill>
                <a:srgbClr val="000000"/>
              </a:solidFill>
              <a:highlight>
                <a:srgbClr val="FFFFFF"/>
              </a:highlight>
              <a:latin typeface="Consolas" panose="020B0609020204030204" pitchFamily="49" charset="0"/>
            </a:endParaRPr>
          </a:p>
          <a:p>
            <a:r>
              <a:rPr lang="en-US" sz="1600" dirty="0" err="1" smtClean="0">
                <a:solidFill>
                  <a:srgbClr val="000000"/>
                </a:solidFill>
                <a:highlight>
                  <a:srgbClr val="FFFFFF"/>
                </a:highlight>
                <a:latin typeface="Consolas" panose="020B0609020204030204" pitchFamily="49" charset="0"/>
              </a:rPr>
              <a:t>NtGetContextThread</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6F008A"/>
                </a:solidFill>
                <a:highlight>
                  <a:srgbClr val="FFFFFF"/>
                </a:highlight>
                <a:latin typeface="Consolas" panose="020B0609020204030204" pitchFamily="49" charset="0"/>
              </a:rPr>
              <a:t>NtCurrentThread</a:t>
            </a:r>
            <a:r>
              <a:rPr lang="en-US" sz="1600" dirty="0">
                <a:solidFill>
                  <a:srgbClr val="000000"/>
                </a:solidFill>
                <a:highlight>
                  <a:srgbClr val="FFFFFF"/>
                </a:highlight>
                <a:latin typeface="Consolas" panose="020B0609020204030204" pitchFamily="49" charset="0"/>
              </a:rPr>
              <a:t>, &amp;</a:t>
            </a:r>
            <a:r>
              <a:rPr lang="en-US" sz="1600" dirty="0" err="1">
                <a:solidFill>
                  <a:srgbClr val="000000"/>
                </a:solidFill>
                <a:highlight>
                  <a:srgbClr val="FFFFFF"/>
                </a:highlight>
                <a:latin typeface="Consolas" panose="020B0609020204030204" pitchFamily="49" charset="0"/>
              </a:rPr>
              <a:t>ctx</a:t>
            </a:r>
            <a:r>
              <a:rPr lang="en-US" sz="1600" dirty="0">
                <a:solidFill>
                  <a:srgbClr val="000000"/>
                </a:solidFill>
                <a:highlight>
                  <a:srgbClr val="FFFFFF"/>
                </a:highlight>
                <a:latin typeface="Consolas" panose="020B0609020204030204" pitchFamily="49" charset="0"/>
              </a:rPr>
              <a:t>);</a:t>
            </a:r>
          </a:p>
          <a:p>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(ctx.Dr0 != 0 || ctx.Dr1 != 0 || ctx.Dr2 != 0 || ctx.Dr3 != 0)</a:t>
            </a:r>
          </a:p>
          <a:p>
            <a:r>
              <a:rPr lang="ru-RU"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 Detected</a:t>
            </a:r>
            <a:endParaRPr lang="en-US" sz="1600" dirty="0">
              <a:solidFill>
                <a:srgbClr val="000000"/>
              </a:solidFill>
              <a:highlight>
                <a:srgbClr val="FFFFFF"/>
              </a:highlight>
              <a:latin typeface="Consolas" panose="020B0609020204030204" pitchFamily="49" charset="0"/>
            </a:endParaRPr>
          </a:p>
          <a:p>
            <a:r>
              <a:rPr lang="ru-RU" sz="1600" dirty="0">
                <a:solidFill>
                  <a:srgbClr val="000000"/>
                </a:solidFill>
                <a:highlight>
                  <a:srgbClr val="FFFFFF"/>
                </a:highlight>
                <a:latin typeface="Consolas" panose="020B0609020204030204" pitchFamily="49" charset="0"/>
              </a:rPr>
              <a:t>}</a:t>
            </a:r>
            <a:endParaRPr lang="ru-RU" sz="1600"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863" y="3200083"/>
            <a:ext cx="9198137" cy="3657917"/>
          </a:xfrm>
          <a:prstGeom prst="rect">
            <a:avLst/>
          </a:prstGeom>
        </p:spPr>
      </p:pic>
    </p:spTree>
    <p:extLst>
      <p:ext uri="{BB962C8B-B14F-4D97-AF65-F5344CB8AC3E}">
        <p14:creationId xmlns:p14="http://schemas.microsoft.com/office/powerpoint/2010/main" val="15099798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2281" y="140707"/>
            <a:ext cx="611065" cy="400110"/>
          </a:xfrm>
          <a:prstGeom prst="rect">
            <a:avLst/>
          </a:prstGeom>
        </p:spPr>
        <p:txBody>
          <a:bodyPr wrap="none">
            <a:spAutoFit/>
          </a:bodyPr>
          <a:lstStyle/>
          <a:p>
            <a:r>
              <a:rPr lang="en-US" sz="2000" dirty="0" smtClean="0">
                <a:latin typeface="+mj-lt"/>
              </a:rPr>
              <a:t>VEH</a:t>
            </a:r>
            <a:endParaRPr lang="en-US" sz="2000" dirty="0">
              <a:latin typeface="+mj-lt"/>
            </a:endParaRPr>
          </a:p>
        </p:txBody>
      </p:sp>
      <p:sp>
        <p:nvSpPr>
          <p:cNvPr id="2" name="Прямоугольник 1"/>
          <p:cNvSpPr/>
          <p:nvPr/>
        </p:nvSpPr>
        <p:spPr>
          <a:xfrm>
            <a:off x="132280" y="824716"/>
            <a:ext cx="7732795" cy="5632311"/>
          </a:xfrm>
          <a:prstGeom prst="rect">
            <a:avLst/>
          </a:prstGeom>
        </p:spPr>
        <p:txBody>
          <a:bodyPr wrap="square">
            <a:spAutoFit/>
          </a:bodyPr>
          <a:lstStyle/>
          <a:p>
            <a:r>
              <a:rPr lang="en-US" sz="1200" dirty="0" err="1" smtClean="0">
                <a:solidFill>
                  <a:srgbClr val="0000FF"/>
                </a:solidFill>
                <a:highlight>
                  <a:srgbClr val="FFFFFF"/>
                </a:highlight>
                <a:latin typeface="Consolas" panose="020B0609020204030204" pitchFamily="49" charset="0"/>
              </a:rPr>
              <a:t>typedef</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struct</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_</a:t>
            </a:r>
            <a:r>
              <a:rPr lang="en-US" sz="1200" dirty="0" err="1" smtClean="0">
                <a:solidFill>
                  <a:srgbClr val="2B91AF"/>
                </a:solidFill>
                <a:highlight>
                  <a:srgbClr val="FFFFFF"/>
                </a:highlight>
                <a:latin typeface="Consolas" panose="020B0609020204030204" pitchFamily="49" charset="0"/>
              </a:rPr>
              <a:t>LdrpVectorHandlerList</a:t>
            </a:r>
            <a:r>
              <a:rPr lang="en-US" sz="1200" dirty="0" smtClean="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struct</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_</a:t>
            </a:r>
            <a:r>
              <a:rPr lang="en-US" sz="1200" dirty="0" err="1" smtClean="0">
                <a:solidFill>
                  <a:srgbClr val="2B91AF"/>
                </a:solidFill>
                <a:highlight>
                  <a:srgbClr val="FFFFFF"/>
                </a:highlight>
                <a:latin typeface="Consolas" panose="020B0609020204030204" pitchFamily="49" charset="0"/>
              </a:rPr>
              <a:t>LdrpVectorHandlerList</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Prev</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struct</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_</a:t>
            </a:r>
            <a:r>
              <a:rPr lang="en-US" sz="1200" dirty="0" err="1" smtClean="0">
                <a:solidFill>
                  <a:srgbClr val="2B91AF"/>
                </a:solidFill>
                <a:highlight>
                  <a:srgbClr val="FFFFFF"/>
                </a:highlight>
                <a:latin typeface="Consolas" panose="020B0609020204030204" pitchFamily="49" charset="0"/>
              </a:rPr>
              <a:t>LdrpVectorHandlerList</a:t>
            </a:r>
            <a:r>
              <a:rPr lang="en-US" sz="1200" dirty="0" smtClean="0">
                <a:solidFill>
                  <a:srgbClr val="000000"/>
                </a:solidFill>
                <a:highlight>
                  <a:srgbClr val="FFFFFF"/>
                </a:highlight>
                <a:latin typeface="Consolas" panose="020B0609020204030204" pitchFamily="49" charset="0"/>
              </a:rPr>
              <a:t> *Next;</a:t>
            </a:r>
          </a:p>
          <a:p>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DWORD</a:t>
            </a:r>
            <a:r>
              <a:rPr lang="en-US" sz="1200" dirty="0" smtClean="0">
                <a:solidFill>
                  <a:srgbClr val="000000"/>
                </a:solidFill>
                <a:highlight>
                  <a:srgbClr val="FFFFFF"/>
                </a:highlight>
                <a:latin typeface="Consolas" panose="020B0609020204030204" pitchFamily="49" charset="0"/>
              </a:rPr>
              <a:t> Depth;</a:t>
            </a:r>
          </a:p>
          <a:p>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PVECTORED_EXCEPTION_HANDLER</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VectoredHandler</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VECTORED_HANDLER_LIST</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PVECTORED_HANDLER_LIST</a:t>
            </a:r>
            <a:r>
              <a:rPr lang="en-US" sz="1200" dirty="0" smtClean="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    </a:t>
            </a:r>
          </a:p>
          <a:p>
            <a:r>
              <a:rPr lang="en-US" sz="1200" dirty="0" smtClean="0">
                <a:solidFill>
                  <a:srgbClr val="2B91AF"/>
                </a:solidFill>
                <a:highlight>
                  <a:srgbClr val="FFFFFF"/>
                </a:highlight>
                <a:latin typeface="Consolas" panose="020B0609020204030204" pitchFamily="49" charset="0"/>
              </a:rPr>
              <a:t>PVECTORED_HANDLER_LIST</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2B91AF"/>
                </a:solidFill>
                <a:highlight>
                  <a:srgbClr val="FFFFFF"/>
                </a:highlight>
                <a:latin typeface="Consolas" panose="020B0609020204030204" pitchFamily="49" charset="0"/>
              </a:rPr>
              <a:t>PVECTORED_HANDLER_LIST</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2B91AF"/>
                </a:solidFill>
                <a:highlight>
                  <a:srgbClr val="FFFFFF"/>
                </a:highlight>
                <a:latin typeface="Consolas" panose="020B0609020204030204" pitchFamily="49" charset="0"/>
              </a:rPr>
              <a:t>DWORD</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dwAddr</a:t>
            </a:r>
            <a:r>
              <a:rPr lang="en-US" sz="1200" dirty="0" smtClean="0">
                <a:solidFill>
                  <a:srgbClr val="000000"/>
                </a:solidFill>
                <a:highlight>
                  <a:srgbClr val="FFFFFF"/>
                </a:highlight>
                <a:latin typeface="Consolas" panose="020B0609020204030204" pitchFamily="49" charset="0"/>
              </a:rPr>
              <a:t>;</a:t>
            </a:r>
          </a:p>
          <a:p>
            <a:endParaRPr lang="ru-RU" sz="1200" dirty="0" smtClean="0">
              <a:solidFill>
                <a:srgbClr val="000000"/>
              </a:solidFill>
              <a:highlight>
                <a:srgbClr val="FFFFFF"/>
              </a:highlight>
              <a:latin typeface="Consolas" panose="020B0609020204030204" pitchFamily="49" charset="0"/>
            </a:endParaRPr>
          </a:p>
          <a:p>
            <a:r>
              <a:rPr lang="en-US" sz="1200" dirty="0" err="1" smtClean="0">
                <a:solidFill>
                  <a:srgbClr val="000000"/>
                </a:solidFill>
                <a:highlight>
                  <a:srgbClr val="FFFFFF"/>
                </a:highlight>
                <a:latin typeface="Consolas" panose="020B0609020204030204" pitchFamily="49" charset="0"/>
              </a:rPr>
              <a:t>dwAddr</a:t>
            </a:r>
            <a:r>
              <a:rPr lang="en-US" sz="1200" dirty="0" smtClean="0">
                <a:solidFill>
                  <a:srgbClr val="000000"/>
                </a:solidFill>
                <a:highlight>
                  <a:srgbClr val="FFFFFF"/>
                </a:highlight>
                <a:latin typeface="Consolas" panose="020B0609020204030204" pitchFamily="49" charset="0"/>
              </a:rPr>
              <a:t> = *(</a:t>
            </a:r>
            <a:r>
              <a:rPr lang="en-US" sz="1200" dirty="0" smtClean="0">
                <a:solidFill>
                  <a:srgbClr val="2B91AF"/>
                </a:solidFill>
                <a:highlight>
                  <a:srgbClr val="FFFFFF"/>
                </a:highlight>
                <a:latin typeface="Consolas" panose="020B0609020204030204" pitchFamily="49" charset="0"/>
              </a:rPr>
              <a:t>DWORD</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2B91AF"/>
                </a:solidFill>
                <a:highlight>
                  <a:srgbClr val="FFFFFF"/>
                </a:highlight>
                <a:latin typeface="Consolas" panose="020B0609020204030204" pitchFamily="49" charset="0"/>
              </a:rPr>
              <a:t>DWORD</a:t>
            </a:r>
            <a:r>
              <a:rPr lang="en-US" sz="1200" dirty="0" smtClean="0">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NtCurrentTeb</a:t>
            </a:r>
            <a:r>
              <a:rPr lang="en-US" sz="1200" dirty="0" smtClean="0">
                <a:solidFill>
                  <a:srgbClr val="000000"/>
                </a:solidFill>
                <a:highlight>
                  <a:srgbClr val="FFFFFF"/>
                </a:highlight>
                <a:latin typeface="Consolas" panose="020B0609020204030204" pitchFamily="49" charset="0"/>
              </a:rPr>
              <a:t>()-&gt;</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ProcessEnvironmentBlock</a:t>
            </a:r>
            <a:r>
              <a:rPr lang="en-US" sz="1200" dirty="0" smtClean="0">
                <a:solidFill>
                  <a:srgbClr val="000000"/>
                </a:solidFill>
                <a:highlight>
                  <a:srgbClr val="FFFFFF"/>
                </a:highlight>
                <a:latin typeface="Consolas" panose="020B0609020204030204" pitchFamily="49" charset="0"/>
              </a:rPr>
              <a:t>-&gt;</a:t>
            </a: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Ldr</a:t>
            </a:r>
            <a:r>
              <a:rPr lang="en-US" sz="1200" dirty="0" smtClean="0">
                <a:solidFill>
                  <a:srgbClr val="000000"/>
                </a:solidFill>
                <a:highlight>
                  <a:srgbClr val="FFFFFF"/>
                </a:highlight>
                <a:latin typeface="Consolas" panose="020B0609020204030204" pitchFamily="49" charset="0"/>
              </a:rPr>
              <a:t>-&gt;</a:t>
            </a:r>
            <a:r>
              <a:rPr lang="en-US" sz="1200" dirty="0" err="1" smtClean="0">
                <a:solidFill>
                  <a:srgbClr val="000000"/>
                </a:solidFill>
                <a:highlight>
                  <a:srgbClr val="FFFFFF"/>
                </a:highlight>
                <a:latin typeface="Consolas" panose="020B0609020204030204" pitchFamily="49" charset="0"/>
              </a:rPr>
              <a:t>InInitializationOrderModuleList.Flink</a:t>
            </a:r>
            <a:r>
              <a:rPr lang="en-US" sz="1200" dirty="0" smtClean="0">
                <a:solidFill>
                  <a:srgbClr val="000000"/>
                </a:solidFill>
                <a:highlight>
                  <a:srgbClr val="FFFFFF"/>
                </a:highlight>
                <a:latin typeface="Consolas" panose="020B0609020204030204" pitchFamily="49" charset="0"/>
              </a:rPr>
              <a:t> + 8); </a:t>
            </a:r>
            <a:r>
              <a:rPr lang="en-US" sz="1200" dirty="0" smtClean="0">
                <a:solidFill>
                  <a:srgbClr val="008000"/>
                </a:solidFill>
                <a:highlight>
                  <a:srgbClr val="FFFFFF"/>
                </a:highlight>
                <a:latin typeface="Consolas" panose="020B0609020204030204" pitchFamily="49" charset="0"/>
              </a:rPr>
              <a:t>// Getting </a:t>
            </a:r>
            <a:r>
              <a:rPr lang="en-US" sz="1200" dirty="0" err="1" smtClean="0">
                <a:solidFill>
                  <a:srgbClr val="008000"/>
                </a:solidFill>
                <a:highlight>
                  <a:srgbClr val="FFFFFF"/>
                </a:highlight>
                <a:latin typeface="Consolas" panose="020B0609020204030204" pitchFamily="49" charset="0"/>
              </a:rPr>
              <a:t>ntdll</a:t>
            </a:r>
            <a:r>
              <a:rPr lang="en-US" sz="1200" dirty="0" smtClean="0">
                <a:solidFill>
                  <a:srgbClr val="008000"/>
                </a:solidFill>
                <a:highlight>
                  <a:srgbClr val="FFFFFF"/>
                </a:highlight>
                <a:latin typeface="Consolas" panose="020B0609020204030204" pitchFamily="49" charset="0"/>
              </a:rPr>
              <a:t> base. VX </a:t>
            </a:r>
            <a:r>
              <a:rPr lang="en-US" sz="1200" dirty="0" err="1" smtClean="0">
                <a:solidFill>
                  <a:srgbClr val="008000"/>
                </a:solidFill>
                <a:highlight>
                  <a:srgbClr val="FFFFFF"/>
                </a:highlight>
                <a:latin typeface="Consolas" panose="020B0609020204030204" pitchFamily="49" charset="0"/>
              </a:rPr>
              <a:t>lvl</a:t>
            </a:r>
            <a:r>
              <a:rPr lang="en-US" sz="1200" dirty="0" smtClean="0">
                <a:solidFill>
                  <a:srgbClr val="008000"/>
                </a:solidFill>
                <a:highlight>
                  <a:srgbClr val="FFFFFF"/>
                </a:highlight>
                <a:latin typeface="Consolas" panose="020B0609020204030204" pitchFamily="49" charset="0"/>
              </a:rPr>
              <a:t> ;P</a:t>
            </a:r>
            <a:endParaRPr lang="en-US" sz="1200" dirty="0" smtClean="0">
              <a:solidFill>
                <a:srgbClr val="000000"/>
              </a:solidFill>
              <a:highlight>
                <a:srgbClr val="FFFFFF"/>
              </a:highlight>
              <a:latin typeface="Consolas" panose="020B0609020204030204" pitchFamily="49" charset="0"/>
            </a:endParaRPr>
          </a:p>
          <a:p>
            <a:endParaRPr lang="ru-RU" sz="1200" dirty="0" smtClean="0">
              <a:solidFill>
                <a:srgbClr val="000000"/>
              </a:solidFill>
              <a:highlight>
                <a:srgbClr val="FFFFFF"/>
              </a:highlight>
              <a:latin typeface="Consolas" panose="020B0609020204030204" pitchFamily="49" charset="0"/>
            </a:endParaRPr>
          </a:p>
          <a:p>
            <a:r>
              <a:rPr lang="en-US" sz="1200" dirty="0" err="1" smtClean="0">
                <a:solidFill>
                  <a:srgbClr val="000000"/>
                </a:solidFill>
                <a:highlight>
                  <a:srgbClr val="FFFFFF"/>
                </a:highlight>
                <a:latin typeface="Consolas" panose="020B0609020204030204" pitchFamily="49" charset="0"/>
              </a:rPr>
              <a:t>dwAddr</a:t>
            </a:r>
            <a:r>
              <a:rPr lang="en-US" sz="1200" dirty="0" smtClean="0">
                <a:solidFill>
                  <a:srgbClr val="000000"/>
                </a:solidFill>
                <a:highlight>
                  <a:srgbClr val="FFFFFF"/>
                </a:highlight>
                <a:latin typeface="Consolas" panose="020B0609020204030204" pitchFamily="49" charset="0"/>
              </a:rPr>
              <a:t> += 0x11931C; </a:t>
            </a:r>
            <a:r>
              <a:rPr lang="en-US" sz="1200" dirty="0" smtClean="0">
                <a:solidFill>
                  <a:srgbClr val="008000"/>
                </a:solidFill>
                <a:highlight>
                  <a:srgbClr val="FFFFFF"/>
                </a:highlight>
                <a:latin typeface="Consolas" panose="020B0609020204030204" pitchFamily="49" charset="0"/>
              </a:rPr>
              <a:t>// _</a:t>
            </a:r>
            <a:r>
              <a:rPr lang="en-US" sz="1200" dirty="0" err="1" smtClean="0">
                <a:solidFill>
                  <a:srgbClr val="008000"/>
                </a:solidFill>
                <a:highlight>
                  <a:srgbClr val="FFFFFF"/>
                </a:highlight>
                <a:latin typeface="Consolas" panose="020B0609020204030204" pitchFamily="49" charset="0"/>
              </a:rPr>
              <a:t>LdrpVectorHandlerList</a:t>
            </a:r>
            <a:endParaRPr lang="en-US" sz="1200" dirty="0" smtClean="0">
              <a:solidFill>
                <a:srgbClr val="000000"/>
              </a:solidFill>
              <a:highlight>
                <a:srgbClr val="FFFFFF"/>
              </a:highlight>
              <a:latin typeface="Consolas" panose="020B0609020204030204" pitchFamily="49" charset="0"/>
            </a:endParaRPr>
          </a:p>
          <a:p>
            <a:endParaRPr lang="ru-RU" sz="1200" dirty="0" smtClean="0">
              <a:solidFill>
                <a:srgbClr val="000000"/>
              </a:solidFill>
              <a:highlight>
                <a:srgbClr val="FFFFFF"/>
              </a:highlight>
              <a:latin typeface="Consolas" panose="020B0609020204030204" pitchFamily="49" charset="0"/>
            </a:endParaRPr>
          </a:p>
          <a:p>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dwAddr</a:t>
            </a:r>
            <a:r>
              <a:rPr lang="en-US" sz="1200" dirty="0" smtClean="0">
                <a:solidFill>
                  <a:srgbClr val="000000"/>
                </a:solidFill>
                <a:highlight>
                  <a:srgbClr val="FFFFFF"/>
                </a:highlight>
                <a:latin typeface="Consolas" panose="020B0609020204030204" pitchFamily="49" charset="0"/>
              </a:rPr>
              <a:t>;</a:t>
            </a:r>
          </a:p>
          <a:p>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-&gt;Next;</a:t>
            </a:r>
          </a:p>
          <a:p>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a:t>
            </a:r>
          </a:p>
          <a:p>
            <a:endParaRPr lang="ru-RU" sz="1200" dirty="0" smtClean="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while</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-&gt;</a:t>
            </a:r>
            <a:r>
              <a:rPr lang="en-US" sz="1200" dirty="0" err="1" smtClean="0">
                <a:solidFill>
                  <a:srgbClr val="000000"/>
                </a:solidFill>
                <a:highlight>
                  <a:srgbClr val="FFFFFF"/>
                </a:highlight>
                <a:latin typeface="Consolas" panose="020B0609020204030204" pitchFamily="49" charset="0"/>
              </a:rPr>
              <a:t>Prev</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VhlEntry</a:t>
            </a:r>
            <a:r>
              <a:rPr lang="en-US" sz="1200" dirty="0" smtClean="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t>
            </a:r>
            <a:r>
              <a:rPr lang="en-US" sz="1200" dirty="0" err="1" smtClean="0">
                <a:solidFill>
                  <a:srgbClr val="0000FF"/>
                </a:solidFill>
                <a:highlight>
                  <a:srgbClr val="FFFFFF"/>
                </a:highlight>
                <a:latin typeface="Consolas" panose="020B0609020204030204" pitchFamily="49" charset="0"/>
              </a:rPr>
              <a:t>ifdef</a:t>
            </a:r>
            <a:r>
              <a:rPr lang="en-US" sz="1200" dirty="0" smtClean="0">
                <a:solidFill>
                  <a:srgbClr val="000000"/>
                </a:solidFill>
                <a:highlight>
                  <a:srgbClr val="FFFFFF"/>
                </a:highlight>
                <a:latin typeface="Consolas" panose="020B0609020204030204" pitchFamily="49" charset="0"/>
              </a:rPr>
              <a:t> </a:t>
            </a:r>
            <a:r>
              <a:rPr lang="en-US" sz="1200" dirty="0" smtClean="0">
                <a:solidFill>
                  <a:srgbClr val="6F008A"/>
                </a:solidFill>
                <a:highlight>
                  <a:srgbClr val="FFFFFF"/>
                </a:highlight>
                <a:latin typeface="Consolas" panose="020B0609020204030204" pitchFamily="49" charset="0"/>
              </a:rPr>
              <a:t>_DEBUG</a:t>
            </a:r>
            <a:endParaRPr lang="en-US"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printf</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A31515"/>
                </a:solidFill>
                <a:highlight>
                  <a:srgbClr val="FFFFFF"/>
                </a:highlight>
                <a:latin typeface="Consolas" panose="020B0609020204030204" pitchFamily="49" charset="0"/>
              </a:rPr>
              <a:t>"%X\n"</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6F008A"/>
                </a:solidFill>
                <a:highlight>
                  <a:srgbClr val="FFFFFF"/>
                </a:highlight>
                <a:latin typeface="Consolas" panose="020B0609020204030204" pitchFamily="49" charset="0"/>
              </a:rPr>
              <a:t>RtlDecodePointer</a:t>
            </a:r>
            <a:r>
              <a:rPr lang="en-US" sz="1200" dirty="0" smtClean="0">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-&gt;</a:t>
            </a:r>
            <a:r>
              <a:rPr lang="en-US" sz="1200" dirty="0" err="1" smtClean="0">
                <a:solidFill>
                  <a:srgbClr val="000000"/>
                </a:solidFill>
                <a:highlight>
                  <a:srgbClr val="FFFFFF"/>
                </a:highlight>
                <a:latin typeface="Consolas" panose="020B0609020204030204" pitchFamily="49" charset="0"/>
              </a:rPr>
              <a:t>VectoredHandler</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t>
            </a:r>
            <a:r>
              <a:rPr lang="en-US" sz="1200" dirty="0" err="1" smtClean="0">
                <a:solidFill>
                  <a:srgbClr val="0000FF"/>
                </a:solidFill>
                <a:highlight>
                  <a:srgbClr val="FFFFFF"/>
                </a:highlight>
                <a:latin typeface="Consolas" panose="020B0609020204030204" pitchFamily="49" charset="0"/>
              </a:rPr>
              <a:t>endif</a:t>
            </a:r>
            <a:endParaRPr lang="en-US" sz="1200" dirty="0" smtClean="0">
              <a:solidFill>
                <a:srgbClr val="000000"/>
              </a:solidFill>
              <a:highlight>
                <a:srgbClr val="FFFFFF"/>
              </a:highlight>
              <a:latin typeface="Consolas" panose="020B0609020204030204" pitchFamily="49" charset="0"/>
            </a:endParaRPr>
          </a:p>
          <a:p>
            <a:endParaRPr lang="ru-RU" sz="1200" dirty="0" smtClean="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VhlCurr</a:t>
            </a:r>
            <a:r>
              <a:rPr lang="en-US" sz="1200" dirty="0" smtClean="0">
                <a:solidFill>
                  <a:srgbClr val="000000"/>
                </a:solidFill>
                <a:highlight>
                  <a:srgbClr val="FFFFFF"/>
                </a:highlight>
                <a:latin typeface="Consolas" panose="020B0609020204030204" pitchFamily="49" charset="0"/>
              </a:rPr>
              <a:t>-&gt;</a:t>
            </a:r>
            <a:r>
              <a:rPr lang="en-US" sz="1200" dirty="0" err="1" smtClean="0">
                <a:solidFill>
                  <a:srgbClr val="000000"/>
                </a:solidFill>
                <a:highlight>
                  <a:srgbClr val="FFFFFF"/>
                </a:highlight>
                <a:latin typeface="Consolas" panose="020B0609020204030204" pitchFamily="49" charset="0"/>
              </a:rPr>
              <a:t>Prev</a:t>
            </a:r>
            <a:r>
              <a:rPr lang="en-US" sz="1200" dirty="0" smtClean="0">
                <a:solidFill>
                  <a:srgbClr val="000000"/>
                </a:solidFill>
                <a:highlight>
                  <a:srgbClr val="FFFFFF"/>
                </a:highlight>
                <a:latin typeface="Consolas" panose="020B0609020204030204" pitchFamily="49" charset="0"/>
              </a:rPr>
              <a:t>;</a:t>
            </a:r>
          </a:p>
          <a:p>
            <a:r>
              <a:rPr lang="ru-RU" sz="1200" dirty="0" smtClean="0">
                <a:solidFill>
                  <a:srgbClr val="000000"/>
                </a:solidFill>
                <a:highlight>
                  <a:srgbClr val="FFFFFF"/>
                </a:highlight>
                <a:latin typeface="Consolas" panose="020B0609020204030204" pitchFamily="49" charset="0"/>
              </a:rPr>
              <a:t>}</a:t>
            </a:r>
            <a:endParaRPr lang="ru-RU" sz="1200" dirty="0"/>
          </a:p>
        </p:txBody>
      </p:sp>
    </p:spTree>
    <p:extLst>
      <p:ext uri="{BB962C8B-B14F-4D97-AF65-F5344CB8AC3E}">
        <p14:creationId xmlns:p14="http://schemas.microsoft.com/office/powerpoint/2010/main" val="1583718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34" y="901932"/>
            <a:ext cx="6184199" cy="1390247"/>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4" y="2653294"/>
            <a:ext cx="4439719" cy="1628322"/>
          </a:xfrm>
          <a:prstGeom prst="rect">
            <a:avLst/>
          </a:prstGeom>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35" y="4642731"/>
            <a:ext cx="4612714" cy="1731421"/>
          </a:xfrm>
          <a:prstGeom prst="rect">
            <a:avLst/>
          </a:prstGeom>
        </p:spPr>
      </p:pic>
      <p:sp>
        <p:nvSpPr>
          <p:cNvPr id="13" name="Прямоугольник 12"/>
          <p:cNvSpPr/>
          <p:nvPr/>
        </p:nvSpPr>
        <p:spPr>
          <a:xfrm>
            <a:off x="132281" y="591372"/>
            <a:ext cx="11826688" cy="6186309"/>
          </a:xfrm>
          <a:prstGeom prst="rect">
            <a:avLst/>
          </a:prstGeom>
        </p:spPr>
        <p:txBody>
          <a:bodyPr wrap="square">
            <a:spAutoFit/>
          </a:bodyPr>
          <a:lstStyle/>
          <a:p>
            <a:r>
              <a:rPr lang="ru-RU" dirty="0"/>
              <a:t>[0x1f8] </a:t>
            </a:r>
            <a:r>
              <a:rPr lang="ru-RU" dirty="0" err="1"/>
              <a:t>Event</a:t>
            </a:r>
            <a:r>
              <a:rPr lang="ru-RU" dirty="0"/>
              <a:t>: (</a:t>
            </a:r>
            <a:r>
              <a:rPr lang="ru-RU" dirty="0" err="1"/>
              <a:t>unnamed</a:t>
            </a:r>
            <a:r>
              <a:rPr lang="ru-RU" dirty="0"/>
              <a:t>)</a:t>
            </a:r>
          </a:p>
          <a:p>
            <a:r>
              <a:rPr lang="ru-RU" dirty="0"/>
              <a:t>[0x1fc] </a:t>
            </a:r>
            <a:r>
              <a:rPr lang="ru-RU" dirty="0" err="1"/>
              <a:t>Thread</a:t>
            </a:r>
            <a:r>
              <a:rPr lang="ru-RU" dirty="0"/>
              <a:t>: (</a:t>
            </a:r>
            <a:r>
              <a:rPr lang="ru-RU" dirty="0" err="1"/>
              <a:t>unnamed</a:t>
            </a:r>
            <a:r>
              <a:rPr lang="ru-RU" dirty="0"/>
              <a:t>)</a:t>
            </a:r>
          </a:p>
          <a:p>
            <a:r>
              <a:rPr lang="ru-RU" dirty="0"/>
              <a:t>[0x200] ALPC </a:t>
            </a:r>
            <a:r>
              <a:rPr lang="ru-RU" dirty="0" err="1"/>
              <a:t>Port</a:t>
            </a:r>
            <a:r>
              <a:rPr lang="ru-RU" dirty="0"/>
              <a:t>: (</a:t>
            </a:r>
            <a:r>
              <a:rPr lang="ru-RU" dirty="0" err="1"/>
              <a:t>unnamed</a:t>
            </a:r>
            <a:r>
              <a:rPr lang="ru-RU" dirty="0"/>
              <a:t>)</a:t>
            </a:r>
          </a:p>
          <a:p>
            <a:r>
              <a:rPr lang="ru-RU" dirty="0"/>
              <a:t>[0x204] </a:t>
            </a:r>
            <a:r>
              <a:rPr lang="ru-RU" dirty="0" err="1"/>
              <a:t>TpWorkerFactory</a:t>
            </a:r>
            <a:r>
              <a:rPr lang="ru-RU" dirty="0"/>
              <a:t>: (</a:t>
            </a:r>
            <a:r>
              <a:rPr lang="ru-RU" dirty="0" err="1"/>
              <a:t>unnamed</a:t>
            </a:r>
            <a:r>
              <a:rPr lang="ru-RU" dirty="0"/>
              <a:t>)</a:t>
            </a:r>
          </a:p>
          <a:p>
            <a:r>
              <a:rPr lang="ru-RU" dirty="0"/>
              <a:t>[0x208] </a:t>
            </a:r>
            <a:r>
              <a:rPr lang="ru-RU" dirty="0" err="1"/>
              <a:t>IRTimer</a:t>
            </a:r>
            <a:r>
              <a:rPr lang="ru-RU" dirty="0"/>
              <a:t>: (</a:t>
            </a:r>
            <a:r>
              <a:rPr lang="ru-RU" dirty="0" err="1"/>
              <a:t>unnamed</a:t>
            </a:r>
            <a:r>
              <a:rPr lang="ru-RU" dirty="0"/>
              <a:t>)</a:t>
            </a:r>
          </a:p>
          <a:p>
            <a:r>
              <a:rPr lang="ru-RU" dirty="0"/>
              <a:t>[0x20c] </a:t>
            </a:r>
            <a:r>
              <a:rPr lang="ru-RU" dirty="0" err="1"/>
              <a:t>WaitCompletionPacket</a:t>
            </a:r>
            <a:r>
              <a:rPr lang="ru-RU" dirty="0"/>
              <a:t>: (</a:t>
            </a:r>
            <a:r>
              <a:rPr lang="ru-RU" dirty="0" err="1"/>
              <a:t>unnamed</a:t>
            </a:r>
            <a:r>
              <a:rPr lang="ru-RU" dirty="0"/>
              <a:t>)</a:t>
            </a:r>
          </a:p>
          <a:p>
            <a:r>
              <a:rPr lang="ru-RU" dirty="0"/>
              <a:t>[0x210] </a:t>
            </a:r>
            <a:r>
              <a:rPr lang="ru-RU" dirty="0" err="1"/>
              <a:t>IRTimer</a:t>
            </a:r>
            <a:r>
              <a:rPr lang="ru-RU" dirty="0"/>
              <a:t>: (</a:t>
            </a:r>
            <a:r>
              <a:rPr lang="ru-RU" dirty="0" err="1"/>
              <a:t>unnamed</a:t>
            </a:r>
            <a:r>
              <a:rPr lang="ru-RU" dirty="0"/>
              <a:t>)</a:t>
            </a:r>
          </a:p>
          <a:p>
            <a:r>
              <a:rPr lang="ru-RU" dirty="0"/>
              <a:t>[0x214] </a:t>
            </a:r>
            <a:r>
              <a:rPr lang="ru-RU" dirty="0" err="1"/>
              <a:t>WaitCompletionPacket</a:t>
            </a:r>
            <a:r>
              <a:rPr lang="ru-RU" dirty="0"/>
              <a:t>: (</a:t>
            </a:r>
            <a:r>
              <a:rPr lang="ru-RU" dirty="0" err="1"/>
              <a:t>unnamed</a:t>
            </a:r>
            <a:r>
              <a:rPr lang="ru-RU" dirty="0"/>
              <a:t>)</a:t>
            </a:r>
          </a:p>
          <a:p>
            <a:r>
              <a:rPr lang="ru-RU" dirty="0"/>
              <a:t>[0x218] ALPC </a:t>
            </a:r>
            <a:r>
              <a:rPr lang="ru-RU" dirty="0" err="1"/>
              <a:t>Port</a:t>
            </a:r>
            <a:r>
              <a:rPr lang="ru-RU" dirty="0"/>
              <a:t>: (</a:t>
            </a:r>
            <a:r>
              <a:rPr lang="ru-RU" dirty="0" err="1"/>
              <a:t>unnamed</a:t>
            </a:r>
            <a:r>
              <a:rPr lang="ru-RU" dirty="0"/>
              <a:t>)</a:t>
            </a:r>
          </a:p>
          <a:p>
            <a:r>
              <a:rPr lang="ru-RU" dirty="0"/>
              <a:t>[0x21c] </a:t>
            </a:r>
            <a:r>
              <a:rPr lang="ru-RU" dirty="0" err="1"/>
              <a:t>IoCompletionReserve</a:t>
            </a:r>
            <a:r>
              <a:rPr lang="ru-RU" dirty="0"/>
              <a:t>: (</a:t>
            </a:r>
            <a:r>
              <a:rPr lang="ru-RU" dirty="0" err="1"/>
              <a:t>unnamed</a:t>
            </a:r>
            <a:r>
              <a:rPr lang="ru-RU" dirty="0"/>
              <a:t>)</a:t>
            </a:r>
          </a:p>
          <a:p>
            <a:r>
              <a:rPr lang="ru-RU" dirty="0"/>
              <a:t>[0x220] </a:t>
            </a:r>
            <a:r>
              <a:rPr lang="ru-RU" dirty="0" err="1"/>
              <a:t>Event</a:t>
            </a:r>
            <a:r>
              <a:rPr lang="ru-RU" dirty="0"/>
              <a:t>: (</a:t>
            </a:r>
            <a:r>
              <a:rPr lang="ru-RU" dirty="0" err="1"/>
              <a:t>unnamed</a:t>
            </a:r>
            <a:r>
              <a:rPr lang="ru-RU" dirty="0"/>
              <a:t>)</a:t>
            </a:r>
          </a:p>
          <a:p>
            <a:r>
              <a:rPr lang="ru-RU" dirty="0"/>
              <a:t>[0x224] </a:t>
            </a:r>
            <a:r>
              <a:rPr lang="ru-RU" dirty="0" err="1"/>
              <a:t>WaitCompletionPacket</a:t>
            </a:r>
            <a:r>
              <a:rPr lang="ru-RU" dirty="0"/>
              <a:t>: (</a:t>
            </a:r>
            <a:r>
              <a:rPr lang="ru-RU" dirty="0" err="1"/>
              <a:t>unnamed</a:t>
            </a:r>
            <a:r>
              <a:rPr lang="ru-RU" dirty="0"/>
              <a:t>)</a:t>
            </a:r>
          </a:p>
          <a:p>
            <a:r>
              <a:rPr lang="ru-RU" dirty="0"/>
              <a:t>[0x228] </a:t>
            </a:r>
            <a:r>
              <a:rPr lang="ru-RU" dirty="0" err="1"/>
              <a:t>WaitCompletionPacket</a:t>
            </a:r>
            <a:r>
              <a:rPr lang="ru-RU" dirty="0"/>
              <a:t>: (</a:t>
            </a:r>
            <a:r>
              <a:rPr lang="ru-RU" dirty="0" err="1"/>
              <a:t>unnamed</a:t>
            </a:r>
            <a:r>
              <a:rPr lang="ru-RU" dirty="0"/>
              <a:t>)</a:t>
            </a:r>
          </a:p>
          <a:p>
            <a:r>
              <a:rPr lang="ru-RU" dirty="0"/>
              <a:t>[0x22c] </a:t>
            </a:r>
            <a:r>
              <a:rPr lang="ru-RU" dirty="0" err="1"/>
              <a:t>WaitCompletionPacket</a:t>
            </a:r>
            <a:r>
              <a:rPr lang="ru-RU" dirty="0"/>
              <a:t>: (</a:t>
            </a:r>
            <a:r>
              <a:rPr lang="ru-RU" dirty="0" err="1"/>
              <a:t>unnamed</a:t>
            </a:r>
            <a:r>
              <a:rPr lang="ru-RU" dirty="0"/>
              <a:t>)</a:t>
            </a:r>
          </a:p>
          <a:p>
            <a:r>
              <a:rPr lang="ru-RU" dirty="0"/>
              <a:t>[0x230] </a:t>
            </a:r>
            <a:r>
              <a:rPr lang="ru-RU" dirty="0" err="1"/>
              <a:t>Thread</a:t>
            </a:r>
            <a:r>
              <a:rPr lang="ru-RU" dirty="0"/>
              <a:t>: (</a:t>
            </a:r>
            <a:r>
              <a:rPr lang="ru-RU" dirty="0" err="1"/>
              <a:t>unnamed</a:t>
            </a:r>
            <a:r>
              <a:rPr lang="ru-RU" dirty="0"/>
              <a:t>)</a:t>
            </a:r>
          </a:p>
          <a:p>
            <a:r>
              <a:rPr lang="ru-RU" dirty="0"/>
              <a:t>[0x234] </a:t>
            </a:r>
            <a:r>
              <a:rPr lang="ru-RU" dirty="0" err="1"/>
              <a:t>WaitCompletionPacket</a:t>
            </a:r>
            <a:r>
              <a:rPr lang="ru-RU" dirty="0"/>
              <a:t>: (</a:t>
            </a:r>
            <a:r>
              <a:rPr lang="ru-RU" dirty="0" err="1"/>
              <a:t>unnamed</a:t>
            </a:r>
            <a:r>
              <a:rPr lang="ru-RU" dirty="0"/>
              <a:t>)</a:t>
            </a:r>
          </a:p>
          <a:p>
            <a:r>
              <a:rPr lang="ru-RU" dirty="0"/>
              <a:t>[0x238] </a:t>
            </a:r>
            <a:r>
              <a:rPr lang="ru-RU" dirty="0" err="1"/>
              <a:t>Thread</a:t>
            </a:r>
            <a:r>
              <a:rPr lang="ru-RU" dirty="0"/>
              <a:t>: (</a:t>
            </a:r>
            <a:r>
              <a:rPr lang="ru-RU" dirty="0" err="1"/>
              <a:t>unnamed</a:t>
            </a:r>
            <a:r>
              <a:rPr lang="ru-RU" dirty="0"/>
              <a:t>)</a:t>
            </a:r>
          </a:p>
          <a:p>
            <a:r>
              <a:rPr lang="ru-RU" dirty="0"/>
              <a:t>[0x23c] ALPC </a:t>
            </a:r>
            <a:r>
              <a:rPr lang="ru-RU" dirty="0" err="1"/>
              <a:t>Port</a:t>
            </a:r>
            <a:r>
              <a:rPr lang="ru-RU" dirty="0"/>
              <a:t>: \</a:t>
            </a:r>
            <a:r>
              <a:rPr lang="ru-RU" dirty="0" err="1"/>
              <a:t>BaseNamedObjects</a:t>
            </a:r>
            <a:r>
              <a:rPr lang="ru-RU" dirty="0"/>
              <a:t>\[</a:t>
            </a:r>
            <a:r>
              <a:rPr lang="ru-RU" dirty="0" err="1"/>
              <a:t>CoreUI</a:t>
            </a:r>
            <a:r>
              <a:rPr lang="ru-RU" dirty="0"/>
              <a:t>]-PID(17040)-TID(9756) 9fa64fbd-3aec-41f3-8e23-3e593b73844d</a:t>
            </a:r>
          </a:p>
          <a:p>
            <a:r>
              <a:rPr lang="ru-RU" dirty="0"/>
              <a:t>[0x240] </a:t>
            </a:r>
            <a:r>
              <a:rPr lang="ru-RU" dirty="0" err="1"/>
              <a:t>WaitCompletionPacket</a:t>
            </a:r>
            <a:r>
              <a:rPr lang="ru-RU" dirty="0"/>
              <a:t>: (</a:t>
            </a:r>
            <a:r>
              <a:rPr lang="ru-RU" dirty="0" err="1"/>
              <a:t>unnamed</a:t>
            </a:r>
            <a:r>
              <a:rPr lang="ru-RU" dirty="0"/>
              <a:t>)</a:t>
            </a:r>
          </a:p>
          <a:p>
            <a:r>
              <a:rPr lang="ru-RU" dirty="0"/>
              <a:t>[0x244] ALPC </a:t>
            </a:r>
            <a:r>
              <a:rPr lang="ru-RU" dirty="0" err="1"/>
              <a:t>Port</a:t>
            </a:r>
            <a:r>
              <a:rPr lang="ru-RU" dirty="0"/>
              <a:t>: (</a:t>
            </a:r>
            <a:r>
              <a:rPr lang="ru-RU" dirty="0" err="1"/>
              <a:t>unnamed</a:t>
            </a:r>
            <a:r>
              <a:rPr lang="ru-RU" dirty="0"/>
              <a:t>)</a:t>
            </a:r>
          </a:p>
          <a:p>
            <a:r>
              <a:rPr lang="ru-RU" dirty="0"/>
              <a:t>[0x248] </a:t>
            </a:r>
            <a:r>
              <a:rPr lang="ru-RU" dirty="0" err="1"/>
              <a:t>WaitCompletionPacket</a:t>
            </a:r>
            <a:r>
              <a:rPr lang="ru-RU" dirty="0"/>
              <a:t>: (</a:t>
            </a:r>
            <a:r>
              <a:rPr lang="ru-RU" dirty="0" err="1"/>
              <a:t>unnamed</a:t>
            </a:r>
            <a:r>
              <a:rPr lang="ru-RU" dirty="0"/>
              <a:t>)</a:t>
            </a:r>
          </a:p>
          <a:p>
            <a:r>
              <a:rPr lang="ru-RU" dirty="0"/>
              <a:t>[0x250] </a:t>
            </a:r>
            <a:r>
              <a:rPr lang="ru-RU" dirty="0" err="1"/>
              <a:t>Process</a:t>
            </a:r>
            <a:r>
              <a:rPr lang="ru-RU" dirty="0"/>
              <a:t>: (</a:t>
            </a:r>
            <a:r>
              <a:rPr lang="ru-RU" dirty="0" err="1"/>
              <a:t>unnamed</a:t>
            </a:r>
            <a:r>
              <a:rPr lang="ru-RU" dirty="0"/>
              <a:t>)</a:t>
            </a:r>
          </a:p>
        </p:txBody>
      </p:sp>
      <p:sp>
        <p:nvSpPr>
          <p:cNvPr id="5" name="Прямоугольник 4"/>
          <p:cNvSpPr/>
          <p:nvPr/>
        </p:nvSpPr>
        <p:spPr>
          <a:xfrm>
            <a:off x="7693249" y="6377571"/>
            <a:ext cx="4398063" cy="400110"/>
          </a:xfrm>
          <a:prstGeom prst="rect">
            <a:avLst/>
          </a:prstGeom>
        </p:spPr>
        <p:txBody>
          <a:bodyPr wrap="none">
            <a:spAutoFit/>
          </a:bodyPr>
          <a:lstStyle/>
          <a:p>
            <a:r>
              <a:rPr lang="en-US" sz="2000" b="1" u="sng" dirty="0" smtClean="0">
                <a:solidFill>
                  <a:schemeClr val="accent1"/>
                </a:solidFill>
                <a:hlinkClick r:id="rId5"/>
              </a:rPr>
              <a:t>cplusplus.com/forum/windows/95774/</a:t>
            </a:r>
            <a:endParaRPr lang="en-US" sz="2000" b="1" u="sng" dirty="0">
              <a:solidFill>
                <a:schemeClr val="accent1"/>
              </a:solidFill>
            </a:endParaRPr>
          </a:p>
        </p:txBody>
      </p:sp>
      <p:sp>
        <p:nvSpPr>
          <p:cNvPr id="6" name="Прямоугольник 5"/>
          <p:cNvSpPr/>
          <p:nvPr/>
        </p:nvSpPr>
        <p:spPr>
          <a:xfrm>
            <a:off x="132281" y="140707"/>
            <a:ext cx="1151982" cy="400110"/>
          </a:xfrm>
          <a:prstGeom prst="rect">
            <a:avLst/>
          </a:prstGeom>
        </p:spPr>
        <p:txBody>
          <a:bodyPr wrap="none">
            <a:spAutoFit/>
          </a:bodyPr>
          <a:lstStyle/>
          <a:p>
            <a:r>
              <a:rPr lang="en-US" sz="2000" dirty="0">
                <a:latin typeface="+mj-lt"/>
              </a:rPr>
              <a:t>HANDLES</a:t>
            </a:r>
          </a:p>
        </p:txBody>
      </p:sp>
    </p:spTree>
    <p:extLst>
      <p:ext uri="{BB962C8B-B14F-4D97-AF65-F5344CB8AC3E}">
        <p14:creationId xmlns:p14="http://schemas.microsoft.com/office/powerpoint/2010/main" val="26831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0"/>
                                        </p:tgtEl>
                                      </p:cBhvr>
                                    </p:animEffect>
                                    <p:set>
                                      <p:cBhvr>
                                        <p:cTn id="7" dur="1" fill="hold">
                                          <p:stCondLst>
                                            <p:cond delay="24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11"/>
                                        </p:tgtEl>
                                      </p:cBhvr>
                                    </p:animEffect>
                                    <p:set>
                                      <p:cBhvr>
                                        <p:cTn id="10" dur="1" fill="hold">
                                          <p:stCondLst>
                                            <p:cond delay="249"/>
                                          </p:stCondLst>
                                        </p:cTn>
                                        <p:tgtEl>
                                          <p:spTgt spid="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50"/>
                                        <p:tgtEl>
                                          <p:spTgt spid="12"/>
                                        </p:tgtEl>
                                      </p:cBhvr>
                                    </p:animEffect>
                                    <p:set>
                                      <p:cBhvr>
                                        <p:cTn id="13" dur="1" fill="hold">
                                          <p:stCondLst>
                                            <p:cond delay="249"/>
                                          </p:stCondLst>
                                        </p:cTn>
                                        <p:tgtEl>
                                          <p:spTgt spid="12"/>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50340" y="996942"/>
            <a:ext cx="8826843" cy="4401205"/>
          </a:xfrm>
          <a:prstGeom prst="rect">
            <a:avLst/>
          </a:prstGeom>
        </p:spPr>
        <p:txBody>
          <a:bodyPr wrap="square">
            <a:spAutoFit/>
          </a:bodyPr>
          <a:lstStyle/>
          <a:p>
            <a:r>
              <a:rPr lang="en-US" sz="1400" dirty="0" err="1">
                <a:solidFill>
                  <a:srgbClr val="0000FF"/>
                </a:solidFill>
                <a:highlight>
                  <a:srgbClr val="FFFFFF"/>
                </a:highlight>
                <a:latin typeface="Consolas" panose="020B0609020204030204" pitchFamily="49" charset="0"/>
              </a:rPr>
              <a:t>typedef</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struct</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HwndList_s</a:t>
            </a:r>
            <a:endParaRPr lang="en-US" sz="1400" dirty="0">
              <a:solidFill>
                <a:srgbClr val="000000"/>
              </a:solidFill>
              <a:highlight>
                <a:srgbClr val="FFFFFF"/>
              </a:highlight>
              <a:latin typeface="Consolas" panose="020B0609020204030204" pitchFamily="49" charset="0"/>
            </a:endParaRPr>
          </a:p>
          <a:p>
            <a:r>
              <a:rPr lang="ru-RU" sz="1400" dirty="0" smtClean="0">
                <a:solidFill>
                  <a:srgbClr val="000000"/>
                </a:solidFill>
                <a:highlight>
                  <a:srgbClr val="FFFFFF"/>
                </a:highlight>
                <a:latin typeface="Consolas" panose="020B0609020204030204" pitchFamily="49" charset="0"/>
              </a:rPr>
              <a:t>{</a:t>
            </a:r>
            <a:endParaRPr lang="ru-RU"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ULONG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MaximumLength</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ULONG</a:t>
            </a:r>
            <a:r>
              <a:rPr lang="en-US" sz="1400" dirty="0">
                <a:solidFill>
                  <a:srgbClr val="000000"/>
                </a:solidFill>
                <a:highlight>
                  <a:srgbClr val="FFFFFF"/>
                </a:highlight>
                <a:latin typeface="Consolas" panose="020B0609020204030204" pitchFamily="49" charset="0"/>
              </a:rPr>
              <a:t> Length;</a:t>
            </a:r>
          </a:p>
          <a:p>
            <a:r>
              <a:rPr lang="en-US" sz="1400" dirty="0" smtClean="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HWND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hwnd</a:t>
            </a:r>
            <a:r>
              <a:rPr lang="en-US" sz="1400" dirty="0">
                <a:solidFill>
                  <a:srgbClr val="000000"/>
                </a:solidFill>
                <a:highlight>
                  <a:srgbClr val="FFFFFF"/>
                </a:highlight>
                <a:latin typeface="Consolas" panose="020B0609020204030204" pitchFamily="49" charset="0"/>
              </a:rPr>
              <a:t>[1];</a:t>
            </a:r>
          </a:p>
          <a:p>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HwndList_t</a:t>
            </a:r>
            <a:r>
              <a:rPr lang="en-US" sz="1400" dirty="0">
                <a:solidFill>
                  <a:srgbClr val="000000"/>
                </a:solidFill>
                <a:highlight>
                  <a:srgbClr val="FFFFFF"/>
                </a:highlight>
                <a:latin typeface="Consolas" panose="020B0609020204030204" pitchFamily="49" charset="0"/>
              </a:rPr>
              <a:t>;</a:t>
            </a:r>
          </a:p>
          <a:p>
            <a:endParaRPr lang="ru-RU" sz="1400" dirty="0">
              <a:solidFill>
                <a:srgbClr val="000000"/>
              </a:solidFill>
              <a:highlight>
                <a:srgbClr val="FFFFFF"/>
              </a:highlight>
              <a:latin typeface="Consolas" panose="020B0609020204030204" pitchFamily="49" charset="0"/>
            </a:endParaRPr>
          </a:p>
          <a:p>
            <a:r>
              <a:rPr lang="en-US" sz="1400" dirty="0" smtClean="0">
                <a:solidFill>
                  <a:srgbClr val="2B91AF"/>
                </a:solidFill>
                <a:highlight>
                  <a:srgbClr val="FFFFFF"/>
                </a:highlight>
                <a:latin typeface="Consolas" panose="020B0609020204030204" pitchFamily="49" charset="0"/>
              </a:rPr>
              <a:t>ULONG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len</a:t>
            </a:r>
            <a:r>
              <a:rPr lang="en-US" sz="1400" dirty="0">
                <a:solidFill>
                  <a:srgbClr val="000000"/>
                </a:solidFill>
                <a:highlight>
                  <a:srgbClr val="FFFFFF"/>
                </a:highlight>
                <a:latin typeface="Consolas" panose="020B0609020204030204" pitchFamily="49" charset="0"/>
              </a:rPr>
              <a:t>;</a:t>
            </a:r>
          </a:p>
          <a:p>
            <a:r>
              <a:rPr lang="en-US" sz="1400" dirty="0" smtClean="0">
                <a:solidFill>
                  <a:srgbClr val="2B91AF"/>
                </a:solidFill>
                <a:highlight>
                  <a:srgbClr val="FFFFFF"/>
                </a:highlight>
                <a:latin typeface="Consolas" panose="020B0609020204030204" pitchFamily="49" charset="0"/>
              </a:rPr>
              <a:t>DWORD</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nSize</a:t>
            </a:r>
            <a:r>
              <a:rPr lang="en-US" sz="1400" dirty="0">
                <a:solidFill>
                  <a:srgbClr val="000000"/>
                </a:solidFill>
                <a:highlight>
                  <a:srgbClr val="FFFFFF"/>
                </a:highlight>
                <a:latin typeface="Consolas" panose="020B0609020204030204" pitchFamily="49" charset="0"/>
              </a:rPr>
              <a:t>;</a:t>
            </a:r>
          </a:p>
          <a:p>
            <a:r>
              <a:rPr lang="en-US" sz="1400" dirty="0" err="1" smtClean="0">
                <a:solidFill>
                  <a:srgbClr val="2B91AF"/>
                </a:solidFill>
                <a:highlight>
                  <a:srgbClr val="FFFFFF"/>
                </a:highlight>
                <a:latin typeface="Consolas" panose="020B0609020204030204" pitchFamily="49" charset="0"/>
              </a:rPr>
              <a:t>HwndList_t</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*hl = 0;</a:t>
            </a:r>
          </a:p>
          <a:p>
            <a:endParaRPr lang="ru-RU" sz="1400" dirty="0">
              <a:solidFill>
                <a:srgbClr val="000000"/>
              </a:solidFill>
              <a:highlight>
                <a:srgbClr val="FFFFFF"/>
              </a:highlight>
              <a:latin typeface="Consolas" panose="020B0609020204030204" pitchFamily="49" charset="0"/>
            </a:endParaRPr>
          </a:p>
          <a:p>
            <a:r>
              <a:rPr lang="en-US" sz="1400" dirty="0" err="1" smtClean="0">
                <a:solidFill>
                  <a:srgbClr val="000000"/>
                </a:solidFill>
                <a:highlight>
                  <a:srgbClr val="FFFFFF"/>
                </a:highlight>
                <a:latin typeface="Consolas" panose="020B0609020204030204" pitchFamily="49" charset="0"/>
              </a:rPr>
              <a:t>NtUserBuildHwndList</a:t>
            </a:r>
            <a:r>
              <a:rPr lang="en-US" sz="1400" dirty="0" smtClean="0">
                <a:solidFill>
                  <a:srgbClr val="000000"/>
                </a:solidFill>
                <a:highlight>
                  <a:srgbClr val="FFFFFF"/>
                </a:highlight>
                <a:latin typeface="Consolas" panose="020B0609020204030204" pitchFamily="49" charset="0"/>
              </a:rPr>
              <a:t>(0</a:t>
            </a:r>
            <a:r>
              <a:rPr lang="en-US" sz="1400" dirty="0">
                <a:solidFill>
                  <a:srgbClr val="000000"/>
                </a:solidFill>
                <a:highlight>
                  <a:srgbClr val="FFFFFF"/>
                </a:highlight>
                <a:latin typeface="Consolas" panose="020B0609020204030204" pitchFamily="49" charset="0"/>
              </a:rPr>
              <a:t>, 0, 0, 1, 0, 0, 0, &amp;</a:t>
            </a:r>
            <a:r>
              <a:rPr lang="en-US" sz="1400" dirty="0" err="1">
                <a:solidFill>
                  <a:srgbClr val="000000"/>
                </a:solidFill>
                <a:highlight>
                  <a:srgbClr val="FFFFFF"/>
                </a:highlight>
                <a:latin typeface="Consolas" panose="020B0609020204030204" pitchFamily="49" charset="0"/>
              </a:rPr>
              <a:t>len</a:t>
            </a:r>
            <a:r>
              <a:rPr lang="en-US" sz="1400" dirty="0">
                <a:solidFill>
                  <a:srgbClr val="000000"/>
                </a:solidFill>
                <a:highlight>
                  <a:srgbClr val="FFFFFF"/>
                </a:highlight>
                <a:latin typeface="Consolas" panose="020B0609020204030204" pitchFamily="49" charset="0"/>
              </a:rPr>
              <a:t>);</a:t>
            </a:r>
          </a:p>
          <a:p>
            <a:endParaRPr lang="ru-RU" sz="1400" dirty="0">
              <a:solidFill>
                <a:srgbClr val="000000"/>
              </a:solidFill>
              <a:highlight>
                <a:srgbClr val="FFFFFF"/>
              </a:highlight>
              <a:latin typeface="Consolas" panose="020B0609020204030204" pitchFamily="49" charset="0"/>
            </a:endParaRPr>
          </a:p>
          <a:p>
            <a:r>
              <a:rPr lang="en-US" sz="1400" dirty="0" err="1" smtClean="0">
                <a:solidFill>
                  <a:srgbClr val="000000"/>
                </a:solidFill>
                <a:highlight>
                  <a:srgbClr val="FFFFFF"/>
                </a:highlight>
                <a:latin typeface="Consolas" panose="020B0609020204030204" pitchFamily="49" charset="0"/>
              </a:rPr>
              <a:t>nSize</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len</a:t>
            </a:r>
            <a:r>
              <a:rPr lang="en-US" sz="1400" dirty="0">
                <a:solidFill>
                  <a:srgbClr val="000000"/>
                </a:solidFill>
                <a:highlight>
                  <a:srgbClr val="FFFFFF"/>
                </a:highlight>
                <a:latin typeface="Consolas" panose="020B0609020204030204" pitchFamily="49" charset="0"/>
              </a:rPr>
              <a:t> * 4 + 8;</a:t>
            </a:r>
          </a:p>
          <a:p>
            <a:r>
              <a:rPr lang="en-US" sz="1400" dirty="0" err="1" smtClean="0">
                <a:solidFill>
                  <a:srgbClr val="000000"/>
                </a:solidFill>
                <a:highlight>
                  <a:srgbClr val="FFFFFF"/>
                </a:highlight>
                <a:latin typeface="Consolas" panose="020B0609020204030204" pitchFamily="49" charset="0"/>
              </a:rPr>
              <a:t>NtAllocateVirtualMemory</a:t>
            </a:r>
            <a:r>
              <a:rPr lang="en-US" sz="1400" dirty="0">
                <a:solidFill>
                  <a:srgbClr val="000000"/>
                </a:solidFill>
                <a:highlight>
                  <a:srgbClr val="FFFFFF"/>
                </a:highlight>
                <a:latin typeface="Consolas" panose="020B0609020204030204" pitchFamily="49" charset="0"/>
              </a:rPr>
              <a:t>(-1, &amp;hl, 0, &amp;</a:t>
            </a:r>
            <a:r>
              <a:rPr lang="en-US" sz="1400" dirty="0" err="1">
                <a:solidFill>
                  <a:srgbClr val="000000"/>
                </a:solidFill>
                <a:highlight>
                  <a:srgbClr val="FFFFFF"/>
                </a:highlight>
                <a:latin typeface="Consolas" panose="020B0609020204030204" pitchFamily="49" charset="0"/>
              </a:rPr>
              <a:t>nSize</a:t>
            </a:r>
            <a:r>
              <a:rPr lang="en-US" sz="1400" dirty="0">
                <a:solidFill>
                  <a:srgbClr val="000000"/>
                </a:solidFill>
                <a:highlight>
                  <a:srgbClr val="FFFFFF"/>
                </a:highlight>
                <a:latin typeface="Consolas" panose="020B0609020204030204" pitchFamily="49" charset="0"/>
              </a:rPr>
              <a:t>, </a:t>
            </a:r>
            <a:r>
              <a:rPr lang="en-US" sz="1400" dirty="0">
                <a:solidFill>
                  <a:srgbClr val="6F008A"/>
                </a:solidFill>
                <a:highlight>
                  <a:srgbClr val="FFFFFF"/>
                </a:highlight>
                <a:latin typeface="Consolas" panose="020B0609020204030204" pitchFamily="49" charset="0"/>
              </a:rPr>
              <a:t>MEM_COMMIT</a:t>
            </a:r>
            <a:r>
              <a:rPr lang="en-US" sz="1400" dirty="0">
                <a:solidFill>
                  <a:srgbClr val="000000"/>
                </a:solidFill>
                <a:highlight>
                  <a:srgbClr val="FFFFFF"/>
                </a:highlight>
                <a:latin typeface="Consolas" panose="020B0609020204030204" pitchFamily="49" charset="0"/>
              </a:rPr>
              <a:t>, </a:t>
            </a:r>
            <a:r>
              <a:rPr lang="en-US" sz="1400" dirty="0">
                <a:solidFill>
                  <a:srgbClr val="6F008A"/>
                </a:solidFill>
                <a:highlight>
                  <a:srgbClr val="FFFFFF"/>
                </a:highlight>
                <a:latin typeface="Consolas" panose="020B0609020204030204" pitchFamily="49" charset="0"/>
              </a:rPr>
              <a:t>PAGE_READWRITE</a:t>
            </a:r>
            <a:r>
              <a:rPr lang="en-US" sz="1400" dirty="0">
                <a:solidFill>
                  <a:srgbClr val="000000"/>
                </a:solidFill>
                <a:highlight>
                  <a:srgbClr val="FFFFFF"/>
                </a:highlight>
                <a:latin typeface="Consolas" panose="020B0609020204030204" pitchFamily="49" charset="0"/>
              </a:rPr>
              <a:t>);</a:t>
            </a:r>
          </a:p>
          <a:p>
            <a:endParaRPr lang="ru-RU"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hl-</a:t>
            </a:r>
            <a:r>
              <a:rPr lang="en-US" sz="1400" dirty="0">
                <a:solidFill>
                  <a:srgbClr val="000000"/>
                </a:solidFill>
                <a:highlight>
                  <a:srgbClr val="FFFFFF"/>
                </a:highlight>
                <a:latin typeface="Consolas" panose="020B0609020204030204" pitchFamily="49" charset="0"/>
              </a:rPr>
              <a:t>&gt;</a:t>
            </a:r>
            <a:r>
              <a:rPr lang="en-US" sz="1400" dirty="0" err="1">
                <a:solidFill>
                  <a:srgbClr val="000000"/>
                </a:solidFill>
                <a:highlight>
                  <a:srgbClr val="FFFFFF"/>
                </a:highlight>
                <a:latin typeface="Consolas" panose="020B0609020204030204" pitchFamily="49" charset="0"/>
              </a:rPr>
              <a:t>MaximumLength</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len</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hl-</a:t>
            </a:r>
            <a:r>
              <a:rPr lang="en-US" sz="1400" dirty="0">
                <a:solidFill>
                  <a:srgbClr val="000000"/>
                </a:solidFill>
                <a:highlight>
                  <a:srgbClr val="FFFFFF"/>
                </a:highlight>
                <a:latin typeface="Consolas" panose="020B0609020204030204" pitchFamily="49" charset="0"/>
              </a:rPr>
              <a:t>&gt;Length = 0;</a:t>
            </a:r>
          </a:p>
          <a:p>
            <a:r>
              <a:rPr lang="ru-RU" sz="1400" dirty="0">
                <a:solidFill>
                  <a:srgbClr val="000000"/>
                </a:solidFill>
                <a:highlight>
                  <a:srgbClr val="FFFFFF"/>
                </a:highlight>
                <a:latin typeface="Consolas" panose="020B0609020204030204" pitchFamily="49" charset="0"/>
              </a:rPr>
              <a:t>    </a:t>
            </a:r>
          </a:p>
          <a:p>
            <a:r>
              <a:rPr lang="en-US" sz="1400" dirty="0" err="1" smtClean="0">
                <a:solidFill>
                  <a:srgbClr val="000000"/>
                </a:solidFill>
                <a:highlight>
                  <a:srgbClr val="FFFFFF"/>
                </a:highlight>
                <a:latin typeface="Consolas" panose="020B0609020204030204" pitchFamily="49" charset="0"/>
              </a:rPr>
              <a:t>NtUserBuildHwndList</a:t>
            </a:r>
            <a:r>
              <a:rPr lang="en-US" sz="1400" dirty="0" smtClean="0">
                <a:solidFill>
                  <a:srgbClr val="000000"/>
                </a:solidFill>
                <a:highlight>
                  <a:srgbClr val="FFFFFF"/>
                </a:highlight>
                <a:latin typeface="Consolas" panose="020B0609020204030204" pitchFamily="49" charset="0"/>
              </a:rPr>
              <a:t>(0</a:t>
            </a:r>
            <a:r>
              <a:rPr lang="en-US" sz="1400" dirty="0">
                <a:solidFill>
                  <a:srgbClr val="000000"/>
                </a:solidFill>
                <a:highlight>
                  <a:srgbClr val="FFFFFF"/>
                </a:highlight>
                <a:latin typeface="Consolas" panose="020B0609020204030204" pitchFamily="49" charset="0"/>
              </a:rPr>
              <a:t>, 0, 0, 1, 0, hl-&gt;</a:t>
            </a:r>
            <a:r>
              <a:rPr lang="en-US" sz="1400" dirty="0" err="1">
                <a:solidFill>
                  <a:srgbClr val="000000"/>
                </a:solidFill>
                <a:highlight>
                  <a:srgbClr val="FFFFFF"/>
                </a:highlight>
                <a:latin typeface="Consolas" panose="020B0609020204030204" pitchFamily="49" charset="0"/>
              </a:rPr>
              <a:t>MaximumLength</a:t>
            </a:r>
            <a:r>
              <a:rPr lang="en-US" sz="1400" dirty="0">
                <a:solidFill>
                  <a:srgbClr val="000000"/>
                </a:solidFill>
                <a:highlight>
                  <a:srgbClr val="FFFFFF"/>
                </a:highlight>
                <a:latin typeface="Consolas" panose="020B0609020204030204" pitchFamily="49" charset="0"/>
              </a:rPr>
              <a:t>, hl-&gt;</a:t>
            </a:r>
            <a:r>
              <a:rPr lang="en-US" sz="1400" dirty="0" err="1">
                <a:solidFill>
                  <a:srgbClr val="000000"/>
                </a:solidFill>
                <a:highlight>
                  <a:srgbClr val="FFFFFF"/>
                </a:highlight>
                <a:latin typeface="Consolas" panose="020B0609020204030204" pitchFamily="49" charset="0"/>
              </a:rPr>
              <a:t>hwnd</a:t>
            </a:r>
            <a:r>
              <a:rPr lang="en-US" sz="1400" dirty="0">
                <a:solidFill>
                  <a:srgbClr val="000000"/>
                </a:solidFill>
                <a:highlight>
                  <a:srgbClr val="FFFFFF"/>
                </a:highlight>
                <a:latin typeface="Consolas" panose="020B0609020204030204" pitchFamily="49" charset="0"/>
              </a:rPr>
              <a:t>, &amp;hl-&gt;Length);</a:t>
            </a:r>
            <a:endParaRPr lang="ru-RU" sz="1400" dirty="0"/>
          </a:p>
        </p:txBody>
      </p:sp>
      <p:sp>
        <p:nvSpPr>
          <p:cNvPr id="7" name="Прямоугольник 6"/>
          <p:cNvSpPr/>
          <p:nvPr/>
        </p:nvSpPr>
        <p:spPr>
          <a:xfrm>
            <a:off x="132281" y="140707"/>
            <a:ext cx="888385" cy="400110"/>
          </a:xfrm>
          <a:prstGeom prst="rect">
            <a:avLst/>
          </a:prstGeom>
        </p:spPr>
        <p:txBody>
          <a:bodyPr wrap="none">
            <a:spAutoFit/>
          </a:bodyPr>
          <a:lstStyle/>
          <a:p>
            <a:r>
              <a:rPr lang="en-US" sz="2000" dirty="0" smtClean="0">
                <a:latin typeface="+mj-lt"/>
              </a:rPr>
              <a:t>HWND</a:t>
            </a:r>
            <a:endParaRPr lang="en-US" sz="2000" dirty="0">
              <a:latin typeface="+mj-lt"/>
            </a:endParaRPr>
          </a:p>
        </p:txBody>
      </p:sp>
      <p:sp>
        <p:nvSpPr>
          <p:cNvPr id="9" name="Прямоугольник 8"/>
          <p:cNvSpPr/>
          <p:nvPr/>
        </p:nvSpPr>
        <p:spPr>
          <a:xfrm>
            <a:off x="0" y="1271347"/>
            <a:ext cx="4390767" cy="3693319"/>
          </a:xfrm>
          <a:prstGeom prst="rect">
            <a:avLst/>
          </a:prstGeom>
        </p:spPr>
        <p:txBody>
          <a:bodyPr wrap="square">
            <a:spAutoFit/>
          </a:bodyPr>
          <a:lstStyle/>
          <a:p>
            <a:r>
              <a:rPr lang="en-US" dirty="0" err="1"/>
              <a:t>QWidget</a:t>
            </a:r>
            <a:endParaRPr lang="en-US" dirty="0"/>
          </a:p>
          <a:p>
            <a:r>
              <a:rPr lang="en-US" dirty="0" err="1"/>
              <a:t>PPTFrameClass</a:t>
            </a:r>
            <a:endParaRPr lang="en-US" dirty="0"/>
          </a:p>
          <a:p>
            <a:r>
              <a:rPr lang="en-US" dirty="0"/>
              <a:t>#32770</a:t>
            </a:r>
          </a:p>
          <a:p>
            <a:r>
              <a:rPr lang="en-US" dirty="0"/>
              <a:t>tooltips_class32</a:t>
            </a:r>
          </a:p>
          <a:p>
            <a:r>
              <a:rPr lang="en-US" dirty="0" smtClean="0"/>
              <a:t>Notepad</a:t>
            </a:r>
            <a:r>
              <a:rPr lang="en-US" dirty="0"/>
              <a:t>++</a:t>
            </a:r>
          </a:p>
          <a:p>
            <a:r>
              <a:rPr lang="en-US" dirty="0" err="1"/>
              <a:t>AnsiTranslationWindowClass</a:t>
            </a:r>
            <a:endParaRPr lang="en-US" dirty="0"/>
          </a:p>
          <a:p>
            <a:r>
              <a:rPr lang="en-US" dirty="0" err="1"/>
              <a:t>OfficePowerManagerWindow</a:t>
            </a:r>
            <a:endParaRPr lang="en-US" dirty="0"/>
          </a:p>
          <a:p>
            <a:r>
              <a:rPr lang="en-US" dirty="0" err="1"/>
              <a:t>OleDdeWndClass</a:t>
            </a:r>
            <a:endParaRPr lang="en-US" dirty="0"/>
          </a:p>
          <a:p>
            <a:r>
              <a:rPr lang="en-US" dirty="0" err="1"/>
              <a:t>MsoStdCompMgr</a:t>
            </a:r>
            <a:endParaRPr lang="en-US" dirty="0"/>
          </a:p>
          <a:p>
            <a:r>
              <a:rPr lang="en-US" dirty="0" err="1"/>
              <a:t>ThreadMsgWinClass</a:t>
            </a:r>
            <a:endParaRPr lang="en-US" dirty="0"/>
          </a:p>
          <a:p>
            <a:r>
              <a:rPr lang="en-US" dirty="0"/>
              <a:t>PPT16ProcessClass</a:t>
            </a:r>
          </a:p>
          <a:p>
            <a:r>
              <a:rPr lang="en-US" dirty="0"/>
              <a:t>ARC Window Class</a:t>
            </a:r>
          </a:p>
          <a:p>
            <a:r>
              <a:rPr lang="en-US" dirty="0" err="1" smtClean="0"/>
              <a:t>ApplicationManager_DesktopShellWindow</a:t>
            </a:r>
            <a:endParaRPr lang="en-US" dirty="0"/>
          </a:p>
        </p:txBody>
      </p:sp>
      <p:sp>
        <p:nvSpPr>
          <p:cNvPr id="11" name="Прямоугольник 10"/>
          <p:cNvSpPr/>
          <p:nvPr/>
        </p:nvSpPr>
        <p:spPr>
          <a:xfrm>
            <a:off x="4625788" y="1271347"/>
            <a:ext cx="7653921" cy="3693319"/>
          </a:xfrm>
          <a:prstGeom prst="rect">
            <a:avLst/>
          </a:prstGeom>
        </p:spPr>
        <p:txBody>
          <a:bodyPr wrap="square">
            <a:spAutoFit/>
          </a:bodyPr>
          <a:lstStyle/>
          <a:p>
            <a:r>
              <a:rPr lang="en-US" dirty="0"/>
              <a:t>OLLYDBG</a:t>
            </a:r>
          </a:p>
          <a:p>
            <a:r>
              <a:rPr lang="en-US" dirty="0" err="1"/>
              <a:t>UIRibbonStdCompMgr</a:t>
            </a:r>
            <a:endParaRPr lang="en-US" dirty="0"/>
          </a:p>
          <a:p>
            <a:r>
              <a:rPr lang="en-US" dirty="0" err="1"/>
              <a:t>WorkerW</a:t>
            </a:r>
            <a:endParaRPr lang="en-US" dirty="0"/>
          </a:p>
          <a:p>
            <a:r>
              <a:rPr lang="en-US" dirty="0"/>
              <a:t>Chrome_WidgetWin_1</a:t>
            </a:r>
          </a:p>
          <a:p>
            <a:r>
              <a:rPr lang="en-US" dirty="0"/>
              <a:t>Chrome_WidgetWin_1</a:t>
            </a:r>
          </a:p>
          <a:p>
            <a:r>
              <a:rPr lang="en-US" dirty="0" err="1"/>
              <a:t>QWidget</a:t>
            </a:r>
            <a:endParaRPr lang="en-US" dirty="0"/>
          </a:p>
          <a:p>
            <a:r>
              <a:rPr lang="en-US" dirty="0"/>
              <a:t>HwndlessEditorFakeHwndWrapperb396b4f4-e20d-44e3-ac90-73b7fb66ccad</a:t>
            </a:r>
          </a:p>
          <a:p>
            <a:r>
              <a:rPr lang="en-US" dirty="0"/>
              <a:t>tooltips_class32</a:t>
            </a:r>
          </a:p>
          <a:p>
            <a:r>
              <a:rPr lang="en-US" dirty="0"/>
              <a:t>HwndlessEditorFakeHwndWrapper43a28a74-39d1-48b6-aa85-4c46baa61dda</a:t>
            </a:r>
          </a:p>
          <a:p>
            <a:r>
              <a:rPr lang="en-US" dirty="0"/>
              <a:t>HwndlessEditorFakeHwndWrapper55e0f443-7463-4226-b148-45d5844b3e04</a:t>
            </a:r>
          </a:p>
          <a:p>
            <a:r>
              <a:rPr lang="en-US" dirty="0"/>
              <a:t>HwndlessEditorFakeHwndWrappere80cf03b-9a0a-45fc-97cd-568b04cc7d8e</a:t>
            </a:r>
          </a:p>
          <a:p>
            <a:r>
              <a:rPr lang="en-US" dirty="0"/>
              <a:t>HwndlessEditorFakeHwndWrapper9a84454c-cdcf-47df-9be7-63d53ffa3ed1</a:t>
            </a:r>
          </a:p>
          <a:p>
            <a:r>
              <a:rPr lang="en-US" dirty="0" err="1"/>
              <a:t>ComboLBox</a:t>
            </a:r>
            <a:endParaRPr lang="ru-RU" dirty="0"/>
          </a:p>
        </p:txBody>
      </p:sp>
      <p:sp>
        <p:nvSpPr>
          <p:cNvPr id="4" name="Прямоугольник 3"/>
          <p:cNvSpPr/>
          <p:nvPr/>
        </p:nvSpPr>
        <p:spPr>
          <a:xfrm>
            <a:off x="685800" y="2455895"/>
            <a:ext cx="10482357" cy="1631216"/>
          </a:xfrm>
          <a:prstGeom prst="rect">
            <a:avLst/>
          </a:prstGeom>
        </p:spPr>
        <p:txBody>
          <a:bodyPr wrap="none">
            <a:spAutoFit/>
          </a:bodyPr>
          <a:lstStyle/>
          <a:p>
            <a:r>
              <a:rPr lang="en-US" sz="2000" dirty="0" err="1">
                <a:solidFill>
                  <a:srgbClr val="000000"/>
                </a:solidFill>
                <a:highlight>
                  <a:srgbClr val="FFFFFF"/>
                </a:highlight>
                <a:latin typeface="Consolas" panose="020B0609020204030204" pitchFamily="49" charset="0"/>
              </a:rPr>
              <a:t>NtUserQueryWindow</a:t>
            </a:r>
            <a:r>
              <a:rPr lang="en-US" sz="2000" dirty="0">
                <a:solidFill>
                  <a:srgbClr val="000000"/>
                </a:solidFill>
                <a:highlight>
                  <a:srgbClr val="FFFFFF"/>
                </a:highlight>
                <a:latin typeface="Consolas" panose="020B0609020204030204" pitchFamily="49" charset="0"/>
              </a:rPr>
              <a:t>(</a:t>
            </a:r>
            <a:r>
              <a:rPr lang="en-US" sz="2000" dirty="0">
                <a:solidFill>
                  <a:srgbClr val="2B91AF"/>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a:solidFill>
                  <a:srgbClr val="2B91AF"/>
                </a:solidFill>
                <a:highlight>
                  <a:srgbClr val="FFFFFF"/>
                </a:highlight>
                <a:latin typeface="Consolas" panose="020B0609020204030204" pitchFamily="49" charset="0"/>
              </a:rPr>
              <a:t>WINDOWINFOCLASS</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WindowInfo</a:t>
            </a:r>
            <a:r>
              <a:rPr lang="en-US" sz="2000" dirty="0" smtClean="0">
                <a:solidFill>
                  <a:srgbClr val="000000"/>
                </a:solidFill>
                <a:highlight>
                  <a:srgbClr val="FFFFFF"/>
                </a:highlight>
                <a:latin typeface="Consolas" panose="020B0609020204030204" pitchFamily="49" charset="0"/>
              </a:rPr>
              <a:t>);</a:t>
            </a:r>
            <a:endParaRPr lang="ru-RU" sz="2000" dirty="0" smtClean="0">
              <a:solidFill>
                <a:srgbClr val="000000"/>
              </a:solidFill>
              <a:highlight>
                <a:srgbClr val="FFFFFF"/>
              </a:highlight>
              <a:latin typeface="Consolas" panose="020B0609020204030204" pitchFamily="49" charset="0"/>
            </a:endParaRPr>
          </a:p>
          <a:p>
            <a:endParaRPr lang="ru-RU" sz="2000" dirty="0">
              <a:solidFill>
                <a:srgbClr val="000000"/>
              </a:solidFill>
              <a:highlight>
                <a:srgbClr val="FFFFFF"/>
              </a:highlight>
              <a:latin typeface="Consolas" panose="020B0609020204030204" pitchFamily="49" charset="0"/>
            </a:endParaRPr>
          </a:p>
          <a:p>
            <a:r>
              <a:rPr lang="en-US" sz="2000" dirty="0" err="1">
                <a:solidFill>
                  <a:srgbClr val="000000"/>
                </a:solidFill>
                <a:highlight>
                  <a:srgbClr val="FFFFFF"/>
                </a:highlight>
                <a:latin typeface="Consolas" panose="020B0609020204030204" pitchFamily="49" charset="0"/>
              </a:rPr>
              <a:t>NtUserGetClassName</a:t>
            </a:r>
            <a:r>
              <a:rPr lang="en-US" sz="2000" dirty="0">
                <a:solidFill>
                  <a:srgbClr val="000000"/>
                </a:solidFill>
                <a:highlight>
                  <a:srgbClr val="FFFFFF"/>
                </a:highlight>
                <a:latin typeface="Consolas" panose="020B0609020204030204" pitchFamily="49" charset="0"/>
              </a:rPr>
              <a:t>(</a:t>
            </a:r>
            <a:r>
              <a:rPr lang="en-US" sz="2000" dirty="0">
                <a:solidFill>
                  <a:srgbClr val="2B91AF"/>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a:solidFill>
                  <a:srgbClr val="2B91AF"/>
                </a:solidFill>
                <a:highlight>
                  <a:srgbClr val="FFFFFF"/>
                </a:highlight>
                <a:latin typeface="Consolas" panose="020B0609020204030204" pitchFamily="49" charset="0"/>
              </a:rPr>
              <a:t>BOOL</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bReal</a:t>
            </a:r>
            <a:r>
              <a:rPr lang="en-US" sz="2000" dirty="0">
                <a:solidFill>
                  <a:srgbClr val="000000"/>
                </a:solidFill>
                <a:highlight>
                  <a:srgbClr val="FFFFFF"/>
                </a:highlight>
                <a:latin typeface="Consolas" panose="020B0609020204030204" pitchFamily="49" charset="0"/>
              </a:rPr>
              <a:t>, </a:t>
            </a:r>
            <a:r>
              <a:rPr lang="en-US" sz="2000" dirty="0">
                <a:solidFill>
                  <a:srgbClr val="2B91AF"/>
                </a:solidFill>
                <a:highlight>
                  <a:srgbClr val="FFFFFF"/>
                </a:highlight>
                <a:latin typeface="Consolas" panose="020B0609020204030204" pitchFamily="49" charset="0"/>
              </a:rPr>
              <a:t>PUNICODE_STRING</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pstrClassName</a:t>
            </a:r>
            <a:r>
              <a:rPr lang="en-US" sz="2000" dirty="0" smtClean="0">
                <a:solidFill>
                  <a:srgbClr val="000000"/>
                </a:solidFill>
                <a:highlight>
                  <a:srgbClr val="FFFFFF"/>
                </a:highlight>
                <a:latin typeface="Consolas" panose="020B0609020204030204" pitchFamily="49" charset="0"/>
              </a:rPr>
              <a:t>);</a:t>
            </a:r>
            <a:endParaRPr lang="ru-RU" sz="2000" dirty="0" smtClean="0">
              <a:solidFill>
                <a:srgbClr val="000000"/>
              </a:solidFill>
              <a:highlight>
                <a:srgbClr val="FFFFFF"/>
              </a:highlight>
              <a:latin typeface="Consolas" panose="020B0609020204030204" pitchFamily="49" charset="0"/>
            </a:endParaRPr>
          </a:p>
          <a:p>
            <a:endParaRPr lang="ru-RU" sz="2000" dirty="0">
              <a:solidFill>
                <a:srgbClr val="000000"/>
              </a:solidFill>
              <a:highlight>
                <a:srgbClr val="FFFFFF"/>
              </a:highlight>
              <a:latin typeface="Consolas" panose="020B0609020204030204" pitchFamily="49" charset="0"/>
            </a:endParaRPr>
          </a:p>
          <a:p>
            <a:r>
              <a:rPr lang="en-US" sz="2000" dirty="0" err="1">
                <a:solidFill>
                  <a:srgbClr val="000000"/>
                </a:solidFill>
                <a:highlight>
                  <a:srgbClr val="FFFFFF"/>
                </a:highlight>
                <a:latin typeface="Consolas" panose="020B0609020204030204" pitchFamily="49" charset="0"/>
              </a:rPr>
              <a:t>NtUserInternalGetWindowText</a:t>
            </a:r>
            <a:r>
              <a:rPr lang="en-US" sz="2000" dirty="0">
                <a:solidFill>
                  <a:srgbClr val="000000"/>
                </a:solidFill>
                <a:highlight>
                  <a:srgbClr val="FFFFFF"/>
                </a:highlight>
                <a:latin typeface="Consolas" panose="020B0609020204030204" pitchFamily="49" charset="0"/>
              </a:rPr>
              <a:t>(</a:t>
            </a:r>
            <a:r>
              <a:rPr lang="en-US" sz="2000" dirty="0">
                <a:solidFill>
                  <a:srgbClr val="2B91AF"/>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hwnd</a:t>
            </a:r>
            <a:r>
              <a:rPr lang="en-US" sz="2000" dirty="0">
                <a:solidFill>
                  <a:srgbClr val="000000"/>
                </a:solidFill>
                <a:highlight>
                  <a:srgbClr val="FFFFFF"/>
                </a:highlight>
                <a:latin typeface="Consolas" panose="020B0609020204030204" pitchFamily="49" charset="0"/>
              </a:rPr>
              <a:t>, </a:t>
            </a:r>
            <a:r>
              <a:rPr lang="en-US" sz="2000" dirty="0">
                <a:solidFill>
                  <a:srgbClr val="2B91AF"/>
                </a:solidFill>
                <a:highlight>
                  <a:srgbClr val="FFFFFF"/>
                </a:highlight>
                <a:latin typeface="Consolas" panose="020B0609020204030204" pitchFamily="49" charset="0"/>
              </a:rPr>
              <a:t>LPWSTR</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lpString</a:t>
            </a:r>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int</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nMaxCount</a:t>
            </a:r>
            <a:r>
              <a:rPr lang="en-US" sz="2000" dirty="0" smtClean="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67301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6"/>
                                        </p:tgtEl>
                                      </p:cBhvr>
                                    </p:animEffect>
                                    <p:set>
                                      <p:cBhvr>
                                        <p:cTn id="7" dur="1" fill="hold">
                                          <p:stCondLst>
                                            <p:cond delay="24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50"/>
                                        <p:tgtEl>
                                          <p:spTgt spid="4"/>
                                        </p:tgtEl>
                                      </p:cBhvr>
                                    </p:animEffect>
                                    <p:set>
                                      <p:cBhvr>
                                        <p:cTn id="15" dur="1" fill="hold">
                                          <p:stCondLst>
                                            <p:cond delay="249"/>
                                          </p:stCondLst>
                                        </p:cTn>
                                        <p:tgtEl>
                                          <p:spTgt spid="4"/>
                                        </p:tgtEl>
                                        <p:attrNameLst>
                                          <p:attrName>style.visibility</p:attrName>
                                        </p:attrNameLst>
                                      </p:cBhvr>
                                      <p:to>
                                        <p:strVal val="hidden"/>
                                      </p:to>
                                    </p:se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2281" y="140707"/>
            <a:ext cx="725904" cy="400110"/>
          </a:xfrm>
          <a:prstGeom prst="rect">
            <a:avLst/>
          </a:prstGeom>
        </p:spPr>
        <p:txBody>
          <a:bodyPr wrap="none">
            <a:spAutoFit/>
          </a:bodyPr>
          <a:lstStyle/>
          <a:p>
            <a:r>
              <a:rPr lang="en-US" sz="2000" dirty="0" smtClean="0">
                <a:latin typeface="+mj-lt"/>
              </a:rPr>
              <a:t>DACL</a:t>
            </a:r>
            <a:endParaRPr lang="ru-RU" sz="2000" dirty="0">
              <a:latin typeface="+mj-lt"/>
            </a:endParaRPr>
          </a:p>
        </p:txBody>
      </p:sp>
      <p:sp>
        <p:nvSpPr>
          <p:cNvPr id="6" name="Прямоугольник 5"/>
          <p:cNvSpPr/>
          <p:nvPr/>
        </p:nvSpPr>
        <p:spPr>
          <a:xfrm>
            <a:off x="132281" y="3907737"/>
            <a:ext cx="9160000" cy="1323439"/>
          </a:xfrm>
          <a:prstGeom prst="rect">
            <a:avLst/>
          </a:prstGeom>
        </p:spPr>
        <p:txBody>
          <a:bodyPr wrap="square">
            <a:spAutoFit/>
          </a:bodyPr>
          <a:lstStyle/>
          <a:p>
            <a:r>
              <a:rPr lang="en-US" sz="1600" dirty="0">
                <a:solidFill>
                  <a:srgbClr val="2B91AF"/>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a:t>
            </a:r>
          </a:p>
          <a:p>
            <a:r>
              <a:rPr lang="ru-RU" sz="1600" dirty="0">
                <a:solidFill>
                  <a:srgbClr val="000000"/>
                </a:solidFill>
                <a:highlight>
                  <a:srgbClr val="FFFFFF"/>
                </a:highlight>
                <a:latin typeface="Consolas" panose="020B0609020204030204" pitchFamily="49" charset="0"/>
              </a:rPr>
              <a:t>   </a:t>
            </a:r>
          </a:p>
          <a:p>
            <a:r>
              <a:rPr lang="en-US" sz="1600" dirty="0" err="1">
                <a:solidFill>
                  <a:srgbClr val="6F008A"/>
                </a:solidFill>
                <a:highlight>
                  <a:srgbClr val="FFFFFF"/>
                </a:highlight>
                <a:latin typeface="Consolas" panose="020B0609020204030204" pitchFamily="49" charset="0"/>
              </a:rPr>
              <a:t>RtlZeroMemory</a:t>
            </a:r>
            <a:r>
              <a:rPr lang="en-US" sz="1600" dirty="0">
                <a:solidFill>
                  <a:srgbClr val="000000"/>
                </a:solidFill>
                <a:highlight>
                  <a:srgbClr val="FFFFFF"/>
                </a:highlight>
                <a:latin typeface="Consolas" panose="020B0609020204030204" pitchFamily="49" charset="0"/>
              </a:rPr>
              <a:t>(&amp;</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a:t>
            </a:r>
          </a:p>
          <a:p>
            <a:r>
              <a:rPr lang="en-US" sz="1600" dirty="0" err="1">
                <a:solidFill>
                  <a:srgbClr val="000000"/>
                </a:solidFill>
                <a:highlight>
                  <a:srgbClr val="FFFFFF"/>
                </a:highlight>
                <a:latin typeface="Consolas" panose="020B0609020204030204" pitchFamily="49" charset="0"/>
              </a:rPr>
              <a:t>InitializeAcl</a:t>
            </a:r>
            <a:r>
              <a:rPr lang="en-US" sz="1600" dirty="0">
                <a:solidFill>
                  <a:srgbClr val="000000"/>
                </a:solidFill>
                <a:highlight>
                  <a:srgbClr val="FFFFFF"/>
                </a:highlight>
                <a:latin typeface="Consolas" panose="020B0609020204030204" pitchFamily="49" charset="0"/>
              </a:rPr>
              <a:t>(&amp;</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sizeof</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 </a:t>
            </a:r>
            <a:r>
              <a:rPr lang="en-US" sz="1600" dirty="0">
                <a:solidFill>
                  <a:srgbClr val="6F008A"/>
                </a:solidFill>
                <a:highlight>
                  <a:srgbClr val="FFFFFF"/>
                </a:highlight>
                <a:latin typeface="Consolas" panose="020B0609020204030204" pitchFamily="49" charset="0"/>
              </a:rPr>
              <a:t>ACL_REVISION</a:t>
            </a:r>
            <a:r>
              <a:rPr lang="en-US" sz="1600" dirty="0">
                <a:solidFill>
                  <a:srgbClr val="000000"/>
                </a:solidFill>
                <a:highlight>
                  <a:srgbClr val="FFFFFF"/>
                </a:highlight>
                <a:latin typeface="Consolas" panose="020B0609020204030204" pitchFamily="49" charset="0"/>
              </a:rPr>
              <a:t>);</a:t>
            </a:r>
          </a:p>
          <a:p>
            <a:r>
              <a:rPr lang="en-US" sz="1600" dirty="0" err="1">
                <a:solidFill>
                  <a:srgbClr val="000000"/>
                </a:solidFill>
                <a:highlight>
                  <a:srgbClr val="FFFFFF"/>
                </a:highlight>
                <a:latin typeface="Consolas" panose="020B0609020204030204" pitchFamily="49" charset="0"/>
              </a:rPr>
              <a:t>SetSecurityInfo</a:t>
            </a:r>
            <a:r>
              <a:rPr lang="en-US" sz="1600" dirty="0">
                <a:solidFill>
                  <a:srgbClr val="000000"/>
                </a:solidFill>
                <a:highlight>
                  <a:srgbClr val="FFFFFF"/>
                </a:highlight>
                <a:latin typeface="Consolas" panose="020B0609020204030204" pitchFamily="49" charset="0"/>
              </a:rPr>
              <a:t>(-1, SE_KERNEL_OBJECT, </a:t>
            </a:r>
            <a:r>
              <a:rPr lang="en-US" sz="1600" dirty="0">
                <a:solidFill>
                  <a:srgbClr val="6F008A"/>
                </a:solidFill>
                <a:highlight>
                  <a:srgbClr val="FFFFFF"/>
                </a:highlight>
                <a:latin typeface="Consolas" panose="020B0609020204030204" pitchFamily="49" charset="0"/>
              </a:rPr>
              <a:t>DACL_SECURITY_INFORMATION</a:t>
            </a:r>
            <a:r>
              <a:rPr lang="en-US" sz="1600" dirty="0">
                <a:solidFill>
                  <a:srgbClr val="000000"/>
                </a:solidFill>
                <a:highlight>
                  <a:srgbClr val="FFFFFF"/>
                </a:highlight>
                <a:latin typeface="Consolas" panose="020B0609020204030204" pitchFamily="49" charset="0"/>
              </a:rPr>
              <a:t>, 0, 0, &amp;</a:t>
            </a:r>
            <a:r>
              <a:rPr lang="en-US" sz="1600" dirty="0" err="1">
                <a:solidFill>
                  <a:srgbClr val="000000"/>
                </a:solidFill>
                <a:highlight>
                  <a:srgbClr val="FFFFFF"/>
                </a:highlight>
                <a:latin typeface="Consolas" panose="020B0609020204030204" pitchFamily="49" charset="0"/>
              </a:rPr>
              <a:t>acl</a:t>
            </a:r>
            <a:r>
              <a:rPr lang="en-US" sz="1600" dirty="0">
                <a:solidFill>
                  <a:srgbClr val="000000"/>
                </a:solidFill>
                <a:highlight>
                  <a:srgbClr val="FFFFFF"/>
                </a:highlight>
                <a:latin typeface="Consolas" panose="020B0609020204030204" pitchFamily="49" charset="0"/>
              </a:rPr>
              <a:t>, 0);</a:t>
            </a:r>
            <a:endParaRPr lang="ru-RU" sz="1600" dirty="0"/>
          </a:p>
        </p:txBody>
      </p:sp>
      <p:sp>
        <p:nvSpPr>
          <p:cNvPr id="11" name="Rectangle 3"/>
          <p:cNvSpPr>
            <a:spLocks noChangeArrowheads="1"/>
          </p:cNvSpPr>
          <p:nvPr/>
        </p:nvSpPr>
        <p:spPr bwMode="auto">
          <a:xfrm>
            <a:off x="132281" y="1260730"/>
            <a:ext cx="1067439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rgbClr val="000000"/>
                </a:solidFill>
                <a:effectLst/>
                <a:latin typeface="Consolas" panose="020B0609020204030204" pitchFamily="49" charset="0"/>
              </a:rPr>
              <a:t>HANDLE WINAPI </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OpenProcess</a:t>
            </a:r>
            <a:r>
              <a:rPr kumimoji="0" lang="ru-RU" altLang="ru-RU" sz="1400" b="0" i="0" u="none" strike="noStrike" cap="none" normalizeH="0" baseline="0" dirty="0" smtClean="0">
                <a:ln>
                  <a:noFill/>
                </a:ln>
                <a:solidFill>
                  <a:srgbClr val="000000"/>
                </a:solidFill>
                <a:effectLst/>
                <a:latin typeface="Consolas" panose="020B0609020204030204" pitchFamily="49" charset="0"/>
              </a:rPr>
              <a:t>( _</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In</a:t>
            </a:r>
            <a:r>
              <a:rPr kumimoji="0" lang="ru-RU" altLang="ru-RU" sz="1400" b="0" i="0" u="none" strike="noStrike" cap="none" normalizeH="0" baseline="0" dirty="0" smtClean="0">
                <a:ln>
                  <a:noFill/>
                </a:ln>
                <a:solidFill>
                  <a:srgbClr val="000000"/>
                </a:solidFill>
                <a:effectLst/>
                <a:latin typeface="Consolas" panose="020B0609020204030204" pitchFamily="49" charset="0"/>
              </a:rPr>
              <a:t>_ DWORD </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dwDesiredAccess</a:t>
            </a:r>
            <a:r>
              <a:rPr kumimoji="0" lang="ru-RU" altLang="ru-RU" sz="1400" b="0" i="0" u="none" strike="noStrike" cap="none" normalizeH="0" baseline="0" dirty="0" smtClean="0">
                <a:ln>
                  <a:noFill/>
                </a:ln>
                <a:solidFill>
                  <a:srgbClr val="000000"/>
                </a:solidFill>
                <a:effectLst/>
                <a:latin typeface="Consolas" panose="020B0609020204030204" pitchFamily="49" charset="0"/>
              </a:rPr>
              <a:t>, _</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In</a:t>
            </a:r>
            <a:r>
              <a:rPr kumimoji="0" lang="ru-RU" altLang="ru-RU" sz="1400" b="0" i="0" u="none" strike="noStrike" cap="none" normalizeH="0" baseline="0" dirty="0" smtClean="0">
                <a:ln>
                  <a:noFill/>
                </a:ln>
                <a:solidFill>
                  <a:srgbClr val="000000"/>
                </a:solidFill>
                <a:effectLst/>
                <a:latin typeface="Consolas" panose="020B0609020204030204" pitchFamily="49" charset="0"/>
              </a:rPr>
              <a:t>_ BOOL  </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bInheritHandle</a:t>
            </a:r>
            <a:r>
              <a:rPr kumimoji="0" lang="ru-RU" altLang="ru-RU" sz="1400" b="0" i="0" u="none" strike="noStrike" cap="none" normalizeH="0" baseline="0" dirty="0" smtClean="0">
                <a:ln>
                  <a:noFill/>
                </a:ln>
                <a:solidFill>
                  <a:srgbClr val="000000"/>
                </a:solidFill>
                <a:effectLst/>
                <a:latin typeface="Consolas" panose="020B0609020204030204" pitchFamily="49" charset="0"/>
              </a:rPr>
              <a:t>, _</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In</a:t>
            </a:r>
            <a:r>
              <a:rPr kumimoji="0" lang="ru-RU" altLang="ru-RU" sz="1400" b="0" i="0" u="none" strike="noStrike" cap="none" normalizeH="0" baseline="0" dirty="0" smtClean="0">
                <a:ln>
                  <a:noFill/>
                </a:ln>
                <a:solidFill>
                  <a:srgbClr val="000000"/>
                </a:solidFill>
                <a:effectLst/>
                <a:latin typeface="Consolas" panose="020B0609020204030204" pitchFamily="49" charset="0"/>
              </a:rPr>
              <a:t>_ DWORD </a:t>
            </a:r>
            <a:r>
              <a:rPr kumimoji="0" lang="ru-RU" altLang="ru-RU" sz="1400" b="0" i="0" u="none" strike="noStrike" cap="none" normalizeH="0" baseline="0" dirty="0" err="1" smtClean="0">
                <a:ln>
                  <a:noFill/>
                </a:ln>
                <a:solidFill>
                  <a:srgbClr val="000000"/>
                </a:solidFill>
                <a:effectLst/>
                <a:latin typeface="Consolas" panose="020B0609020204030204" pitchFamily="49" charset="0"/>
              </a:rPr>
              <a:t>dwProcessId</a:t>
            </a:r>
            <a:r>
              <a:rPr kumimoji="0" lang="ru-RU" altLang="ru-RU" sz="1400" b="0" i="0" u="none" strike="noStrike" cap="none" normalizeH="0" baseline="0" dirty="0" smtClean="0">
                <a:ln>
                  <a:noFill/>
                </a:ln>
                <a:solidFill>
                  <a:srgbClr val="000000"/>
                </a:solidFill>
                <a:effectLst/>
                <a:latin typeface="Consolas" panose="020B0609020204030204" pitchFamily="49" charset="0"/>
              </a:rPr>
              <a:t> );</a:t>
            </a:r>
            <a:r>
              <a:rPr kumimoji="0" lang="ru-RU" altLang="ru-RU" sz="1400" b="0" i="0" u="none" strike="noStrike" cap="none" normalizeH="0" baseline="0" dirty="0" smtClean="0">
                <a:ln>
                  <a:noFill/>
                </a:ln>
                <a:solidFill>
                  <a:schemeClr val="tx1"/>
                </a:solidFill>
                <a:effectLst/>
              </a:rPr>
              <a:t> </a:t>
            </a:r>
            <a:endParaRPr kumimoji="0" lang="ru-RU" altLang="ru-RU" sz="14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63843" y="1476174"/>
            <a:ext cx="1205038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1"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dwDesiredAccess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in</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access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to</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process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object</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This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access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right</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is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checked</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against</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security</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descriptor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for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process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This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parameter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can</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be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one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more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of</a:t>
            </a:r>
            <a:r>
              <a:rPr lang="ru-RU" altLang="ru-RU" sz="1400" dirty="0">
                <a:solidFill>
                  <a:srgbClr val="454545"/>
                </a:solidFill>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smtClean="0">
                <a:ln>
                  <a:noFill/>
                </a:ln>
                <a:solidFill>
                  <a:srgbClr val="00188F"/>
                </a:solidFill>
                <a:effectLst/>
                <a:latin typeface="Segoe UI Semibold" panose="020B0702040204020203" pitchFamily="34" charset="0"/>
                <a:cs typeface="Segoe UI Semibold" panose="020B0702040204020203" pitchFamily="34" charset="0"/>
                <a:hlinkClick r:id="rId2"/>
              </a:rPr>
              <a:t>process</a:t>
            </a:r>
            <a:r>
              <a:rPr kumimoji="0" lang="ru-RU" altLang="ru-RU" sz="1400" b="0" i="0" u="none" strike="noStrike" cap="none" normalizeH="0" baseline="0" dirty="0" smtClean="0">
                <a:ln>
                  <a:noFill/>
                </a:ln>
                <a:solidFill>
                  <a:srgbClr val="00188F"/>
                </a:solidFill>
                <a:effectLst/>
                <a:latin typeface="Segoe UI Semibold" panose="020B0702040204020203" pitchFamily="34" charset="0"/>
                <a:cs typeface="Segoe UI Semibold" panose="020B0702040204020203" pitchFamily="34" charset="0"/>
                <a:hlinkClick r:id="rId2"/>
              </a:rPr>
              <a:t> </a:t>
            </a:r>
            <a:r>
              <a:rPr kumimoji="0" lang="ru-RU" altLang="ru-RU" sz="1400" b="0" i="0" u="none" strike="noStrike" cap="none" normalizeH="0" baseline="0" dirty="0" err="1" smtClean="0">
                <a:ln>
                  <a:noFill/>
                </a:ln>
                <a:solidFill>
                  <a:srgbClr val="00188F"/>
                </a:solidFill>
                <a:effectLst/>
                <a:latin typeface="Segoe UI Semibold" panose="020B0702040204020203" pitchFamily="34" charset="0"/>
                <a:cs typeface="Segoe UI Semibold" panose="020B0702040204020203" pitchFamily="34" charset="0"/>
                <a:hlinkClick r:id="rId2"/>
              </a:rPr>
              <a:t>access</a:t>
            </a:r>
            <a:r>
              <a:rPr kumimoji="0" lang="ru-RU" altLang="ru-RU" sz="1400" b="0" i="0" u="none" strike="noStrike" cap="none" normalizeH="0" baseline="0" dirty="0" smtClean="0">
                <a:ln>
                  <a:noFill/>
                </a:ln>
                <a:solidFill>
                  <a:srgbClr val="00188F"/>
                </a:solidFill>
                <a:effectLst/>
                <a:latin typeface="Segoe UI Semibold" panose="020B0702040204020203" pitchFamily="34" charset="0"/>
                <a:cs typeface="Segoe UI Semibold" panose="020B0702040204020203" pitchFamily="34" charset="0"/>
                <a:hlinkClick r:id="rId2"/>
              </a:rPr>
              <a:t> </a:t>
            </a:r>
            <a:r>
              <a:rPr kumimoji="0" lang="ru-RU" altLang="ru-RU" sz="1400" b="0" i="0" u="none" strike="noStrike" cap="none" normalizeH="0" baseline="0" dirty="0" err="1" smtClean="0">
                <a:ln>
                  <a:noFill/>
                </a:ln>
                <a:solidFill>
                  <a:srgbClr val="00188F"/>
                </a:solidFill>
                <a:effectLst/>
                <a:latin typeface="Segoe UI Semibold" panose="020B0702040204020203" pitchFamily="34" charset="0"/>
                <a:cs typeface="Segoe UI Semibold" panose="020B0702040204020203" pitchFamily="34" charset="0"/>
                <a:hlinkClick r:id="rId2"/>
              </a:rPr>
              <a:t>rights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If</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caller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has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enabled</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SeDebugPrivilege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privilege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requested</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access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is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granted</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regardless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of</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contents</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of</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the</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security</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 </a:t>
            </a:r>
            <a:r>
              <a:rPr kumimoji="0" lang="ru-RU" altLang="ru-RU" sz="1400" b="0" i="0" u="none" strike="noStrike" cap="none" normalizeH="0" baseline="0" dirty="0" err="1" smtClean="0">
                <a:ln>
                  <a:noFill/>
                </a:ln>
                <a:solidFill>
                  <a:srgbClr val="454545"/>
                </a:solidFill>
                <a:effectLst/>
                <a:latin typeface="Segoe UI" panose="020B0502040204020203" pitchFamily="34" charset="0"/>
                <a:cs typeface="Segoe UI" panose="020B0502040204020203" pitchFamily="34" charset="0"/>
              </a:rPr>
              <a:t>descriptor</a:t>
            </a:r>
            <a:r>
              <a:rPr kumimoji="0" lang="ru-RU" altLang="ru-RU" sz="1400" b="0" i="0" u="none" strike="noStrike" cap="none" normalizeH="0" baseline="0" dirty="0" smtClean="0">
                <a:ln>
                  <a:noFill/>
                </a:ln>
                <a:solidFill>
                  <a:srgbClr val="454545"/>
                </a:solidFill>
                <a:effectLst/>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582575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2281" y="140707"/>
            <a:ext cx="1306768" cy="400110"/>
          </a:xfrm>
          <a:prstGeom prst="rect">
            <a:avLst/>
          </a:prstGeom>
        </p:spPr>
        <p:txBody>
          <a:bodyPr wrap="none">
            <a:spAutoFit/>
          </a:bodyPr>
          <a:lstStyle/>
          <a:p>
            <a:r>
              <a:rPr lang="en-US" sz="2000" dirty="0">
                <a:latin typeface="+mj-lt"/>
              </a:rPr>
              <a:t>DEP / ASLR</a:t>
            </a:r>
            <a:endParaRPr lang="ru-RU" sz="2000" dirty="0">
              <a:latin typeface="+mj-lt"/>
            </a:endParaRPr>
          </a:p>
        </p:txBody>
      </p:sp>
      <p:sp>
        <p:nvSpPr>
          <p:cNvPr id="5" name="Прямоугольник 4"/>
          <p:cNvSpPr/>
          <p:nvPr/>
        </p:nvSpPr>
        <p:spPr>
          <a:xfrm>
            <a:off x="278027" y="1935305"/>
            <a:ext cx="6096000" cy="369332"/>
          </a:xfrm>
          <a:prstGeom prst="rect">
            <a:avLst/>
          </a:prstGeom>
        </p:spPr>
        <p:txBody>
          <a:bodyPr>
            <a:spAutoFit/>
          </a:bodyPr>
          <a:lstStyle/>
          <a:p>
            <a:r>
              <a:rPr lang="en-US" dirty="0" smtClean="0">
                <a:solidFill>
                  <a:srgbClr val="0000FF"/>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pragma</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comment</a:t>
            </a:r>
            <a:r>
              <a:rPr lang="en-US" dirty="0">
                <a:solidFill>
                  <a:srgbClr val="000000"/>
                </a:solidFill>
                <a:highlight>
                  <a:srgbClr val="FFFFFF"/>
                </a:highlight>
                <a:latin typeface="Consolas" panose="020B0609020204030204" pitchFamily="49" charset="0"/>
              </a:rPr>
              <a:t>(linker</a:t>
            </a:r>
            <a:r>
              <a:rPr lang="en-US" dirty="0" smtClean="0">
                <a:solidFill>
                  <a:srgbClr val="000000"/>
                </a:solidFill>
                <a:highlight>
                  <a:srgbClr val="FFFFFF"/>
                </a:highlight>
                <a:latin typeface="Consolas" panose="020B0609020204030204" pitchFamily="49" charset="0"/>
              </a:rPr>
              <a:t>, </a:t>
            </a:r>
            <a:r>
              <a:rPr lang="en-US" dirty="0" smtClean="0">
                <a:solidFill>
                  <a:srgbClr val="A31515"/>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DYNAMICBASE</a:t>
            </a:r>
            <a:r>
              <a:rPr lang="en-US" dirty="0" smtClean="0">
                <a:solidFill>
                  <a:srgbClr val="A31515"/>
                </a:solidFill>
                <a:highlight>
                  <a:srgbClr val="FFFFFF"/>
                </a:highlight>
                <a:latin typeface="Consolas" panose="020B0609020204030204" pitchFamily="49" charset="0"/>
              </a:rPr>
              <a:t>"</a:t>
            </a:r>
            <a:r>
              <a:rPr lang="en-US" dirty="0" smtClean="0">
                <a:solidFill>
                  <a:srgbClr val="000000"/>
                </a:solidFill>
                <a:highlight>
                  <a:srgbClr val="FFFFFF"/>
                </a:highlight>
                <a:latin typeface="Consolas" panose="020B0609020204030204" pitchFamily="49" charset="0"/>
              </a:rPr>
              <a:t>)</a:t>
            </a:r>
          </a:p>
        </p:txBody>
      </p:sp>
      <p:sp>
        <p:nvSpPr>
          <p:cNvPr id="6" name="Прямоугольник 5"/>
          <p:cNvSpPr/>
          <p:nvPr/>
        </p:nvSpPr>
        <p:spPr>
          <a:xfrm>
            <a:off x="278027" y="4527028"/>
            <a:ext cx="10766855" cy="923330"/>
          </a:xfrm>
          <a:prstGeom prst="rect">
            <a:avLst/>
          </a:prstGeom>
        </p:spPr>
        <p:txBody>
          <a:bodyPr wrap="square">
            <a:spAutoFit/>
          </a:bodyPr>
          <a:lstStyle/>
          <a:p>
            <a:r>
              <a:rPr lang="en-US" dirty="0">
                <a:solidFill>
                  <a:srgbClr val="2B91AF"/>
                </a:solidFill>
                <a:highlight>
                  <a:srgbClr val="FFFFFF"/>
                </a:highlight>
                <a:latin typeface="Consolas" panose="020B0609020204030204" pitchFamily="49" charset="0"/>
              </a:rPr>
              <a:t>DWORD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dwFlags</a:t>
            </a:r>
            <a:r>
              <a:rPr lang="en-US" dirty="0">
                <a:solidFill>
                  <a:srgbClr val="000000"/>
                </a:solidFill>
                <a:highlight>
                  <a:srgbClr val="FFFFFF"/>
                </a:highlight>
                <a:latin typeface="Consolas" panose="020B0609020204030204" pitchFamily="49" charset="0"/>
              </a:rPr>
              <a:t> = 0x01;</a:t>
            </a:r>
          </a:p>
          <a:p>
            <a:endParaRPr lang="ru-RU"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NtSetInformationProcess</a:t>
            </a:r>
            <a:r>
              <a:rPr lang="en-US" dirty="0">
                <a:solidFill>
                  <a:srgbClr val="000000"/>
                </a:solidFill>
                <a:highlight>
                  <a:srgbClr val="FFFFFF"/>
                </a:highlight>
                <a:latin typeface="Consolas" panose="020B0609020204030204" pitchFamily="49" charset="0"/>
              </a:rPr>
              <a:t>(</a:t>
            </a:r>
            <a:r>
              <a:rPr lang="en-US" dirty="0" err="1">
                <a:solidFill>
                  <a:srgbClr val="6F008A"/>
                </a:solidFill>
                <a:highlight>
                  <a:srgbClr val="FFFFFF"/>
                </a:highlight>
                <a:latin typeface="Consolas" panose="020B0609020204030204" pitchFamily="49" charset="0"/>
              </a:rPr>
              <a:t>NtCurrentProcess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ProcessExecuteFlags</a:t>
            </a:r>
            <a:r>
              <a:rPr lang="en-US" dirty="0">
                <a:solidFill>
                  <a:srgbClr val="000000"/>
                </a:solidFill>
                <a:highlight>
                  <a:srgbClr val="FFFFFF"/>
                </a:highlight>
                <a:latin typeface="Consolas" panose="020B0609020204030204" pitchFamily="49" charset="0"/>
              </a:rPr>
              <a:t>, &amp;</a:t>
            </a:r>
            <a:r>
              <a:rPr lang="en-US" dirty="0" err="1">
                <a:solidFill>
                  <a:srgbClr val="000000"/>
                </a:solidFill>
                <a:highlight>
                  <a:srgbClr val="FFFFFF"/>
                </a:highlight>
                <a:latin typeface="Consolas" panose="020B0609020204030204" pitchFamily="49" charset="0"/>
              </a:rPr>
              <a:t>dwFlags</a:t>
            </a:r>
            <a:r>
              <a:rPr lang="en-US" dirty="0">
                <a:solidFill>
                  <a:srgbClr val="000000"/>
                </a:solidFill>
                <a:highlight>
                  <a:srgbClr val="FFFFFF"/>
                </a:highlight>
                <a:latin typeface="Consolas" panose="020B0609020204030204" pitchFamily="49" charset="0"/>
              </a:rPr>
              <a:t>, 4);</a:t>
            </a:r>
          </a:p>
        </p:txBody>
      </p:sp>
    </p:spTree>
    <p:extLst>
      <p:ext uri="{BB962C8B-B14F-4D97-AF65-F5344CB8AC3E}">
        <p14:creationId xmlns:p14="http://schemas.microsoft.com/office/powerpoint/2010/main" val="3666713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32281" y="140707"/>
            <a:ext cx="4693336" cy="400110"/>
          </a:xfrm>
          <a:prstGeom prst="rect">
            <a:avLst/>
          </a:prstGeom>
        </p:spPr>
        <p:txBody>
          <a:bodyPr wrap="none">
            <a:spAutoFit/>
          </a:bodyPr>
          <a:lstStyle/>
          <a:p>
            <a:r>
              <a:rPr lang="en-US" sz="2000" dirty="0">
                <a:latin typeface="+mj-lt"/>
              </a:rPr>
              <a:t>IAT / </a:t>
            </a:r>
            <a:r>
              <a:rPr lang="en-US" sz="2000" dirty="0" smtClean="0">
                <a:latin typeface="+mj-lt"/>
              </a:rPr>
              <a:t>EAT / VMT / sections / </a:t>
            </a:r>
            <a:r>
              <a:rPr lang="en-US" sz="2000" dirty="0" err="1" smtClean="0">
                <a:latin typeface="+mj-lt"/>
              </a:rPr>
              <a:t>etc</a:t>
            </a:r>
            <a:r>
              <a:rPr lang="en-US" sz="2000" dirty="0" smtClean="0">
                <a:latin typeface="+mj-lt"/>
              </a:rPr>
              <a:t> (RAM + disk)</a:t>
            </a:r>
            <a:endParaRPr lang="en-US" sz="2000" dirty="0">
              <a:latin typeface="+mj-lt"/>
            </a:endParaRPr>
          </a:p>
        </p:txBody>
      </p:sp>
      <p:sp>
        <p:nvSpPr>
          <p:cNvPr id="6" name="Прямоугольник 5"/>
          <p:cNvSpPr/>
          <p:nvPr/>
        </p:nvSpPr>
        <p:spPr>
          <a:xfrm>
            <a:off x="132281" y="721480"/>
            <a:ext cx="9265033" cy="5909310"/>
          </a:xfrm>
          <a:prstGeom prst="rect">
            <a:avLst/>
          </a:prstGeom>
        </p:spPr>
        <p:txBody>
          <a:bodyPr wrap="square">
            <a:spAutoFit/>
          </a:bodyPr>
          <a:lstStyle/>
          <a:p>
            <a:r>
              <a:rPr lang="en-US" sz="900" dirty="0" smtClean="0">
                <a:solidFill>
                  <a:srgbClr val="2B91AF"/>
                </a:solidFill>
                <a:highlight>
                  <a:srgbClr val="FFFFFF"/>
                </a:highlight>
                <a:latin typeface="Consolas" panose="020B0609020204030204" pitchFamily="49" charset="0"/>
              </a:rPr>
              <a:t>DWORD</a:t>
            </a:r>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a:t>
            </a:r>
          </a:p>
          <a:p>
            <a:r>
              <a:rPr lang="en-US" sz="900" dirty="0" smtClean="0">
                <a:solidFill>
                  <a:srgbClr val="2B91AF"/>
                </a:solidFill>
                <a:highlight>
                  <a:srgbClr val="FFFFFF"/>
                </a:highlight>
                <a:latin typeface="Consolas" panose="020B0609020204030204" pitchFamily="49" charset="0"/>
              </a:rPr>
              <a:t>PIMAGE_DOS_HEADER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pImageDosHeader</a:t>
            </a:r>
            <a:r>
              <a:rPr lang="en-US" sz="900" dirty="0">
                <a:solidFill>
                  <a:srgbClr val="000000"/>
                </a:solidFill>
                <a:highlight>
                  <a:srgbClr val="FFFFFF"/>
                </a:highlight>
                <a:latin typeface="Consolas" panose="020B0609020204030204" pitchFamily="49" charset="0"/>
              </a:rPr>
              <a:t>;</a:t>
            </a:r>
          </a:p>
          <a:p>
            <a:r>
              <a:rPr lang="en-US" sz="900" dirty="0" smtClean="0">
                <a:solidFill>
                  <a:srgbClr val="2B91AF"/>
                </a:solidFill>
                <a:highlight>
                  <a:srgbClr val="FFFFFF"/>
                </a:highlight>
                <a:latin typeface="Consolas" panose="020B0609020204030204" pitchFamily="49" charset="0"/>
              </a:rPr>
              <a:t>PIMAGE_NT_HEADERS</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pImageNtHeaders</a:t>
            </a:r>
            <a:r>
              <a:rPr lang="en-US" sz="900" dirty="0">
                <a:solidFill>
                  <a:srgbClr val="000000"/>
                </a:solidFill>
                <a:highlight>
                  <a:srgbClr val="FFFFFF"/>
                </a:highlight>
                <a:latin typeface="Consolas" panose="020B0609020204030204" pitchFamily="49" charset="0"/>
              </a:rPr>
              <a:t>;</a:t>
            </a:r>
          </a:p>
          <a:p>
            <a:r>
              <a:rPr lang="en-US" sz="900" dirty="0" smtClean="0">
                <a:solidFill>
                  <a:srgbClr val="2B91AF"/>
                </a:solidFill>
                <a:highlight>
                  <a:srgbClr val="FFFFFF"/>
                </a:highlight>
                <a:latin typeface="Consolas" panose="020B0609020204030204" pitchFamily="49" charset="0"/>
              </a:rPr>
              <a:t>PIMAGE_IMPORT_DESCRIPTOR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a:t>
            </a:r>
          </a:p>
          <a:p>
            <a:r>
              <a:rPr lang="en-US" sz="900" dirty="0" smtClean="0">
                <a:solidFill>
                  <a:srgbClr val="2B91AF"/>
                </a:solidFill>
                <a:highlight>
                  <a:srgbClr val="FFFFFF"/>
                </a:highlight>
                <a:latin typeface="Consolas" panose="020B0609020204030204" pitchFamily="49" charset="0"/>
              </a:rPr>
              <a:t>PIMAGE_THUNK_DATA</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a:t>
            </a:r>
          </a:p>
          <a:p>
            <a:r>
              <a:rPr lang="en-US" sz="900" dirty="0" smtClean="0">
                <a:solidFill>
                  <a:srgbClr val="2B91AF"/>
                </a:solidFill>
                <a:highlight>
                  <a:srgbClr val="FFFFFF"/>
                </a:highlight>
                <a:latin typeface="Consolas" panose="020B0609020204030204" pitchFamily="49" charset="0"/>
              </a:rPr>
              <a:t>PIMAGE_IMPORT_BY_NAME</a:t>
            </a:r>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pImageImportByName</a:t>
            </a:r>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endParaRPr lang="ru-RU" sz="900" dirty="0">
              <a:solidFill>
                <a:srgbClr val="000000"/>
              </a:solidFill>
              <a:highlight>
                <a:srgbClr val="FFFFFF"/>
              </a:highlight>
              <a:latin typeface="Consolas" panose="020B0609020204030204" pitchFamily="49" charset="0"/>
            </a:endParaRPr>
          </a:p>
          <a:p>
            <a:r>
              <a:rPr lang="en-US" sz="900" dirty="0" err="1" smtClean="0">
                <a:solidFill>
                  <a:srgbClr val="000000"/>
                </a:solidFill>
                <a:highlight>
                  <a:srgbClr val="FFFFFF"/>
                </a:highlight>
                <a:latin typeface="Consolas" panose="020B0609020204030204" pitchFamily="49" charset="0"/>
              </a:rPr>
              <a:t>dwBase</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a:solidFill>
                  <a:srgbClr val="2B91AF"/>
                </a:solidFill>
                <a:highlight>
                  <a:srgbClr val="FFFFFF"/>
                </a:highlight>
                <a:latin typeface="Consolas" panose="020B0609020204030204" pitchFamily="49" charset="0"/>
              </a:rPr>
              <a:t>DWORD</a:t>
            </a:r>
            <a:r>
              <a:rPr lang="en-US" sz="900" dirty="0">
                <a:solidFill>
                  <a:srgbClr val="000000"/>
                </a:solidFill>
                <a:highlight>
                  <a:srgbClr val="FFFFFF"/>
                </a:highlight>
                <a:latin typeface="Consolas" panose="020B0609020204030204" pitchFamily="49" charset="0"/>
              </a:rPr>
              <a:t> *)(__</a:t>
            </a:r>
            <a:r>
              <a:rPr lang="en-US" sz="900" dirty="0" err="1">
                <a:solidFill>
                  <a:srgbClr val="000000"/>
                </a:solidFill>
                <a:highlight>
                  <a:srgbClr val="FFFFFF"/>
                </a:highlight>
                <a:latin typeface="Consolas" panose="020B0609020204030204" pitchFamily="49" charset="0"/>
              </a:rPr>
              <a:t>readfsdword</a:t>
            </a:r>
            <a:r>
              <a:rPr lang="en-US" sz="900" dirty="0">
                <a:solidFill>
                  <a:srgbClr val="000000"/>
                </a:solidFill>
                <a:highlight>
                  <a:srgbClr val="FFFFFF"/>
                </a:highlight>
                <a:latin typeface="Consolas" panose="020B0609020204030204" pitchFamily="49" charset="0"/>
              </a:rPr>
              <a:t>(0x30) + 0x08);</a:t>
            </a:r>
          </a:p>
          <a:p>
            <a:r>
              <a:rPr lang="en-US" sz="900" dirty="0" err="1" smtClean="0">
                <a:solidFill>
                  <a:srgbClr val="000000"/>
                </a:solidFill>
                <a:highlight>
                  <a:srgbClr val="FFFFFF"/>
                </a:highlight>
                <a:latin typeface="Consolas" panose="020B0609020204030204" pitchFamily="49" charset="0"/>
              </a:rPr>
              <a:t>pImageDosHeader</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a:t>
            </a:r>
          </a:p>
          <a:p>
            <a:r>
              <a:rPr lang="en-US" sz="900" dirty="0" err="1" smtClean="0">
                <a:solidFill>
                  <a:srgbClr val="000000"/>
                </a:solidFill>
                <a:highlight>
                  <a:srgbClr val="FFFFFF"/>
                </a:highlight>
                <a:latin typeface="Consolas" panose="020B0609020204030204" pitchFamily="49" charset="0"/>
              </a:rPr>
              <a:t>pImageNtHeaders</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pImageDosHeader</a:t>
            </a:r>
            <a:r>
              <a:rPr lang="en-US" sz="900" dirty="0">
                <a:solidFill>
                  <a:srgbClr val="000000"/>
                </a:solidFill>
                <a:highlight>
                  <a:srgbClr val="FFFFFF"/>
                </a:highlight>
                <a:latin typeface="Consolas" panose="020B0609020204030204" pitchFamily="49" charset="0"/>
              </a:rPr>
              <a:t>-&gt;</a:t>
            </a:r>
            <a:r>
              <a:rPr lang="en-US" sz="900" dirty="0" err="1">
                <a:solidFill>
                  <a:srgbClr val="000000"/>
                </a:solidFill>
                <a:highlight>
                  <a:srgbClr val="FFFFFF"/>
                </a:highlight>
                <a:latin typeface="Consolas" panose="020B0609020204030204" pitchFamily="49" charset="0"/>
              </a:rPr>
              <a:t>e_lfanew</a:t>
            </a:r>
            <a:r>
              <a:rPr lang="en-US" sz="900" dirty="0">
                <a:solidFill>
                  <a:srgbClr val="000000"/>
                </a:solidFill>
                <a:highlight>
                  <a:srgbClr val="FFFFFF"/>
                </a:highlight>
                <a:latin typeface="Consolas" panose="020B0609020204030204" pitchFamily="49" charset="0"/>
              </a:rPr>
              <a:t>;</a:t>
            </a:r>
          </a:p>
          <a:p>
            <a:r>
              <a:rPr lang="en-US" sz="900" dirty="0" err="1" smtClean="0">
                <a:solidFill>
                  <a:srgbClr val="000000"/>
                </a:solidFill>
                <a:highlight>
                  <a:srgbClr val="FFFFFF"/>
                </a:highlight>
                <a:latin typeface="Consolas" panose="020B0609020204030204" pitchFamily="49" charset="0"/>
              </a:rPr>
              <a:t>pImageImportDescriptor</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pImageNtHeaders</a:t>
            </a:r>
            <a:r>
              <a:rPr lang="en-US" sz="900" dirty="0">
                <a:solidFill>
                  <a:srgbClr val="000000"/>
                </a:solidFill>
                <a:highlight>
                  <a:srgbClr val="FFFFFF"/>
                </a:highlight>
                <a:latin typeface="Consolas" panose="020B0609020204030204" pitchFamily="49" charset="0"/>
              </a:rPr>
              <a:t>-&gt;</a:t>
            </a:r>
            <a:r>
              <a:rPr lang="en-US" sz="900" dirty="0" err="1">
                <a:solidFill>
                  <a:srgbClr val="000000"/>
                </a:solidFill>
                <a:highlight>
                  <a:srgbClr val="FFFFFF"/>
                </a:highlight>
                <a:latin typeface="Consolas" panose="020B0609020204030204" pitchFamily="49" charset="0"/>
              </a:rPr>
              <a:t>OptionalHeader.DataDirectory</a:t>
            </a:r>
            <a:r>
              <a:rPr lang="en-US" sz="900" dirty="0">
                <a:solidFill>
                  <a:srgbClr val="000000"/>
                </a:solidFill>
                <a:highlight>
                  <a:srgbClr val="FFFFFF"/>
                </a:highlight>
                <a:latin typeface="Consolas" panose="020B0609020204030204" pitchFamily="49" charset="0"/>
              </a:rPr>
              <a:t>[</a:t>
            </a:r>
            <a:r>
              <a:rPr lang="en-US" sz="900" dirty="0">
                <a:solidFill>
                  <a:srgbClr val="6F008A"/>
                </a:solidFill>
                <a:highlight>
                  <a:srgbClr val="FFFFFF"/>
                </a:highlight>
                <a:latin typeface="Consolas" panose="020B0609020204030204" pitchFamily="49" charset="0"/>
              </a:rPr>
              <a:t>IMAGE_DIRECTORY_ENTRY_IMPORT</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VirtualAddress</a:t>
            </a:r>
            <a:r>
              <a:rPr lang="en-US" sz="900" dirty="0">
                <a:solidFill>
                  <a:srgbClr val="000000"/>
                </a:solidFill>
                <a:highlight>
                  <a:srgbClr val="FFFFFF"/>
                </a:highlight>
                <a:latin typeface="Consolas" panose="020B0609020204030204" pitchFamily="49" charset="0"/>
              </a:rPr>
              <a:t>;</a:t>
            </a:r>
          </a:p>
          <a:p>
            <a:r>
              <a:rPr lang="en-US" sz="900" dirty="0" smtClean="0">
                <a:solidFill>
                  <a:srgbClr val="0000FF"/>
                </a:solidFill>
                <a:highlight>
                  <a:srgbClr val="FFFFFF"/>
                </a:highlight>
                <a:latin typeface="Consolas" panose="020B0609020204030204" pitchFamily="49" charset="0"/>
              </a:rPr>
              <a:t>while</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-&gt;Name)</a:t>
            </a:r>
          </a:p>
          <a:p>
            <a:r>
              <a:rPr lang="ru-RU" sz="900" dirty="0" smtClean="0">
                <a:solidFill>
                  <a:srgbClr val="000000"/>
                </a:solidFill>
                <a:highlight>
                  <a:srgbClr val="FFFFFF"/>
                </a:highlight>
                <a:latin typeface="Consolas" panose="020B0609020204030204" pitchFamily="49" charset="0"/>
              </a:rPr>
              <a:t>{</a:t>
            </a:r>
            <a:endParaRPr lang="ru-RU"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ifdef</a:t>
            </a:r>
            <a:r>
              <a:rPr lang="en-US" sz="900" dirty="0">
                <a:solidFill>
                  <a:srgbClr val="000000"/>
                </a:solidFill>
                <a:highlight>
                  <a:srgbClr val="FFFFFF"/>
                </a:highlight>
                <a:latin typeface="Consolas" panose="020B0609020204030204" pitchFamily="49" charset="0"/>
              </a:rPr>
              <a:t> </a:t>
            </a:r>
            <a:r>
              <a:rPr lang="en-US" sz="900" dirty="0">
                <a:solidFill>
                  <a:srgbClr val="6F008A"/>
                </a:solidFill>
                <a:highlight>
                  <a:srgbClr val="FFFFFF"/>
                </a:highlight>
                <a:latin typeface="Consolas" panose="020B0609020204030204" pitchFamily="49" charset="0"/>
              </a:rPr>
              <a:t>_DEBUG</a:t>
            </a:r>
            <a:endParaRPr lang="en-US" sz="900" dirty="0">
              <a:solidFill>
                <a:srgbClr val="000000"/>
              </a:solidFill>
              <a:highlight>
                <a:srgbClr val="FFFFFF"/>
              </a:highlight>
              <a:latin typeface="Consolas" panose="020B0609020204030204" pitchFamily="49" charset="0"/>
            </a:endParaRPr>
          </a:p>
          <a:p>
            <a:r>
              <a:rPr lang="pt-BR" sz="900" dirty="0" smtClean="0">
                <a:solidFill>
                  <a:srgbClr val="000000"/>
                </a:solidFill>
                <a:highlight>
                  <a:srgbClr val="FFFFFF"/>
                </a:highlight>
                <a:latin typeface="Consolas" panose="020B0609020204030204" pitchFamily="49" charset="0"/>
              </a:rPr>
              <a:t>        </a:t>
            </a:r>
            <a:r>
              <a:rPr lang="pt-BR" sz="900" dirty="0">
                <a:solidFill>
                  <a:srgbClr val="000000"/>
                </a:solidFill>
                <a:highlight>
                  <a:srgbClr val="FFFFFF"/>
                </a:highlight>
                <a:latin typeface="Consolas" panose="020B0609020204030204" pitchFamily="49" charset="0"/>
              </a:rPr>
              <a:t>printf(</a:t>
            </a:r>
            <a:r>
              <a:rPr lang="pt-BR" sz="900" dirty="0">
                <a:solidFill>
                  <a:srgbClr val="A31515"/>
                </a:solidFill>
                <a:highlight>
                  <a:srgbClr val="FFFFFF"/>
                </a:highlight>
                <a:latin typeface="Consolas" panose="020B0609020204030204" pitchFamily="49" charset="0"/>
              </a:rPr>
              <a:t>"%s\n"</a:t>
            </a:r>
            <a:r>
              <a:rPr lang="pt-BR" sz="900" dirty="0">
                <a:solidFill>
                  <a:srgbClr val="000000"/>
                </a:solidFill>
                <a:highlight>
                  <a:srgbClr val="FFFFFF"/>
                </a:highlight>
                <a:latin typeface="Consolas" panose="020B0609020204030204" pitchFamily="49" charset="0"/>
              </a:rPr>
              <a:t>, dwBase + pImageImportDescriptor-&gt;Name);</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endif</a:t>
            </a:r>
            <a:endParaRPr lang="en-US" sz="900" dirty="0">
              <a:solidFill>
                <a:srgbClr val="000000"/>
              </a:solidFill>
              <a:highlight>
                <a:srgbClr val="FFFFFF"/>
              </a:highlight>
              <a:latin typeface="Consolas" panose="020B0609020204030204" pitchFamily="49" charset="0"/>
            </a:endParaRPr>
          </a:p>
          <a:p>
            <a:endParaRPr lang="ru-RU"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if</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-&gt;</a:t>
            </a:r>
            <a:r>
              <a:rPr lang="en-US" sz="900" dirty="0" err="1">
                <a:solidFill>
                  <a:srgbClr val="000000"/>
                </a:solidFill>
                <a:highlight>
                  <a:srgbClr val="FFFFFF"/>
                </a:highlight>
                <a:latin typeface="Consolas" panose="020B0609020204030204" pitchFamily="49" charset="0"/>
              </a:rPr>
              <a:t>OriginalFirstThunk</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-&gt;</a:t>
            </a:r>
            <a:r>
              <a:rPr lang="en-US" sz="900" dirty="0" err="1">
                <a:solidFill>
                  <a:srgbClr val="000000"/>
                </a:solidFill>
                <a:highlight>
                  <a:srgbClr val="FFFFFF"/>
                </a:highlight>
                <a:latin typeface="Consolas" panose="020B0609020204030204" pitchFamily="49" charset="0"/>
              </a:rPr>
              <a:t>OriginalFirstThunk</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else</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-&gt;</a:t>
            </a:r>
            <a:r>
              <a:rPr lang="en-US" sz="900" dirty="0" err="1">
                <a:solidFill>
                  <a:srgbClr val="000000"/>
                </a:solidFill>
                <a:highlight>
                  <a:srgbClr val="FFFFFF"/>
                </a:highlight>
                <a:latin typeface="Consolas" panose="020B0609020204030204" pitchFamily="49" charset="0"/>
              </a:rPr>
              <a:t>FirstThunk</a:t>
            </a:r>
            <a:r>
              <a:rPr lang="en-US" sz="900" dirty="0">
                <a:solidFill>
                  <a:srgbClr val="000000"/>
                </a:solidFill>
                <a:highlight>
                  <a:srgbClr val="FFFFFF"/>
                </a:highlight>
                <a:latin typeface="Consolas" panose="020B0609020204030204" pitchFamily="49" charset="0"/>
              </a:rPr>
              <a:t>;</a:t>
            </a:r>
          </a:p>
          <a:p>
            <a:r>
              <a:rPr lang="ru-RU" sz="900" dirty="0">
                <a:solidFill>
                  <a:srgbClr val="000000"/>
                </a:solidFill>
                <a:highlight>
                  <a:srgbClr val="FFFFFF"/>
                </a:highlight>
                <a:latin typeface="Consolas" panose="020B0609020204030204" pitchFamily="49" charset="0"/>
              </a:rPr>
              <a:t>        </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while</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-&gt;u1.Ordinal)</a:t>
            </a:r>
          </a:p>
          <a:p>
            <a:r>
              <a:rPr lang="ru-RU" sz="900" dirty="0" smtClean="0">
                <a:solidFill>
                  <a:srgbClr val="000000"/>
                </a:solidFill>
                <a:highlight>
                  <a:srgbClr val="FFFFFF"/>
                </a:highlight>
                <a:latin typeface="Consolas" panose="020B0609020204030204" pitchFamily="49" charset="0"/>
              </a:rPr>
              <a:t>    </a:t>
            </a:r>
            <a:r>
              <a:rPr lang="ru-RU"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if</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-&gt;u1.Ordinal &amp; </a:t>
            </a:r>
            <a:r>
              <a:rPr lang="en-US" sz="900" dirty="0">
                <a:solidFill>
                  <a:srgbClr val="6F008A"/>
                </a:solidFill>
                <a:highlight>
                  <a:srgbClr val="FFFFFF"/>
                </a:highlight>
                <a:latin typeface="Consolas" panose="020B0609020204030204" pitchFamily="49" charset="0"/>
              </a:rPr>
              <a:t>IMAGE_ORDINAL_FLAG32</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ifdef</a:t>
            </a:r>
            <a:r>
              <a:rPr lang="en-US" sz="900" dirty="0">
                <a:solidFill>
                  <a:srgbClr val="000000"/>
                </a:solidFill>
                <a:highlight>
                  <a:srgbClr val="FFFFFF"/>
                </a:highlight>
                <a:latin typeface="Consolas" panose="020B0609020204030204" pitchFamily="49" charset="0"/>
              </a:rPr>
              <a:t> </a:t>
            </a:r>
            <a:r>
              <a:rPr lang="en-US" sz="900" dirty="0">
                <a:solidFill>
                  <a:srgbClr val="6F008A"/>
                </a:solidFill>
                <a:highlight>
                  <a:srgbClr val="FFFFFF"/>
                </a:highlight>
                <a:latin typeface="Consolas" panose="020B0609020204030204" pitchFamily="49" charset="0"/>
              </a:rPr>
              <a:t>_DEBUG</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printf</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"Ordinal: %X\n"</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-&gt;u1.AddressOfData &amp;&amp; 0xFFFF);</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endif</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else</a:t>
            </a:r>
            <a:endParaRPr lang="en-US" sz="900" dirty="0">
              <a:solidFill>
                <a:srgbClr val="000000"/>
              </a:solidFill>
              <a:highlight>
                <a:srgbClr val="FFFFFF"/>
              </a:highlight>
              <a:latin typeface="Consolas" panose="020B0609020204030204" pitchFamily="49" charset="0"/>
            </a:endParaRPr>
          </a:p>
          <a:p>
            <a:r>
              <a:rPr lang="ru-RU" sz="900" dirty="0" smtClean="0">
                <a:solidFill>
                  <a:srgbClr val="000000"/>
                </a:solidFill>
                <a:highlight>
                  <a:srgbClr val="FFFFFF"/>
                </a:highlight>
                <a:latin typeface="Consolas" panose="020B0609020204030204" pitchFamily="49" charset="0"/>
              </a:rPr>
              <a:t>        </a:t>
            </a:r>
            <a:r>
              <a:rPr lang="ru-RU"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pImageImportByName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dwBase</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-&gt;u1.Ordinal;</a:t>
            </a:r>
          </a:p>
          <a:p>
            <a:endParaRPr lang="ru-RU"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ifdef</a:t>
            </a:r>
            <a:r>
              <a:rPr lang="en-US" sz="900" dirty="0">
                <a:solidFill>
                  <a:srgbClr val="000000"/>
                </a:solidFill>
                <a:highlight>
                  <a:srgbClr val="FFFFFF"/>
                </a:highlight>
                <a:latin typeface="Consolas" panose="020B0609020204030204" pitchFamily="49" charset="0"/>
              </a:rPr>
              <a:t> </a:t>
            </a:r>
            <a:r>
              <a:rPr lang="en-US" sz="900" dirty="0">
                <a:solidFill>
                  <a:srgbClr val="6F008A"/>
                </a:solidFill>
                <a:highlight>
                  <a:srgbClr val="FFFFFF"/>
                </a:highlight>
                <a:latin typeface="Consolas" panose="020B0609020204030204" pitchFamily="49" charset="0"/>
              </a:rPr>
              <a:t>_DEBUG</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printf</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"Name: %s\n"</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pImageImportByName</a:t>
            </a:r>
            <a:r>
              <a:rPr lang="en-US" sz="900" dirty="0">
                <a:solidFill>
                  <a:srgbClr val="000000"/>
                </a:solidFill>
                <a:highlight>
                  <a:srgbClr val="FFFFFF"/>
                </a:highlight>
                <a:latin typeface="Consolas" panose="020B0609020204030204" pitchFamily="49" charset="0"/>
              </a:rPr>
              <a:t>-&gt;Name);</a:t>
            </a:r>
          </a:p>
          <a:p>
            <a:r>
              <a:rPr lang="en-US" sz="900" dirty="0" smtClean="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endif</a:t>
            </a:r>
            <a:endParaRPr lang="en-US" sz="900" dirty="0">
              <a:solidFill>
                <a:srgbClr val="000000"/>
              </a:solidFill>
              <a:highlight>
                <a:srgbClr val="FFFFFF"/>
              </a:highlight>
              <a:latin typeface="Consolas" panose="020B0609020204030204" pitchFamily="49" charset="0"/>
            </a:endParaRPr>
          </a:p>
          <a:p>
            <a:r>
              <a:rPr lang="ru-RU" sz="900" dirty="0" smtClean="0">
                <a:solidFill>
                  <a:srgbClr val="000000"/>
                </a:solidFill>
                <a:highlight>
                  <a:srgbClr val="FFFFFF"/>
                </a:highlight>
                <a:latin typeface="Consolas" panose="020B0609020204030204" pitchFamily="49" charset="0"/>
              </a:rPr>
              <a:t>        </a:t>
            </a:r>
            <a:r>
              <a:rPr lang="ru-RU" sz="900" dirty="0">
                <a:solidFill>
                  <a:srgbClr val="000000"/>
                </a:solidFill>
                <a:highlight>
                  <a:srgbClr val="FFFFFF"/>
                </a:highlight>
                <a:latin typeface="Consolas" panose="020B0609020204030204" pitchFamily="49" charset="0"/>
              </a:rPr>
              <a:t>}</a:t>
            </a:r>
          </a:p>
          <a:p>
            <a:endParaRPr lang="ru-RU"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pImageThunkData</a:t>
            </a:r>
            <a:r>
              <a:rPr lang="en-US" sz="900" dirty="0">
                <a:solidFill>
                  <a:srgbClr val="000000"/>
                </a:solidFill>
                <a:highlight>
                  <a:srgbClr val="FFFFFF"/>
                </a:highlight>
                <a:latin typeface="Consolas" panose="020B0609020204030204" pitchFamily="49" charset="0"/>
              </a:rPr>
              <a:t>++;</a:t>
            </a:r>
          </a:p>
          <a:p>
            <a:r>
              <a:rPr lang="ru-RU" sz="900" dirty="0" smtClean="0">
                <a:solidFill>
                  <a:srgbClr val="000000"/>
                </a:solidFill>
                <a:highlight>
                  <a:srgbClr val="FFFFFF"/>
                </a:highlight>
                <a:latin typeface="Consolas" panose="020B0609020204030204" pitchFamily="49" charset="0"/>
              </a:rPr>
              <a:t>    </a:t>
            </a:r>
            <a:r>
              <a:rPr lang="ru-RU" sz="900" dirty="0">
                <a:solidFill>
                  <a:srgbClr val="000000"/>
                </a:solidFill>
                <a:highlight>
                  <a:srgbClr val="FFFFFF"/>
                </a:highlight>
                <a:latin typeface="Consolas" panose="020B0609020204030204" pitchFamily="49" charset="0"/>
              </a:rPr>
              <a:t>}</a:t>
            </a:r>
          </a:p>
          <a:p>
            <a:endParaRPr lang="ru-RU"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pImageImportDescriptor</a:t>
            </a:r>
            <a:r>
              <a:rPr lang="en-US" sz="900" dirty="0">
                <a:solidFill>
                  <a:srgbClr val="000000"/>
                </a:solidFill>
                <a:highlight>
                  <a:srgbClr val="FFFFFF"/>
                </a:highlight>
                <a:latin typeface="Consolas" panose="020B0609020204030204" pitchFamily="49" charset="0"/>
              </a:rPr>
              <a:t>++;</a:t>
            </a:r>
          </a:p>
          <a:p>
            <a:r>
              <a:rPr lang="ru-RU" sz="900" dirty="0" smtClean="0">
                <a:solidFill>
                  <a:srgbClr val="000000"/>
                </a:solidFill>
                <a:highlight>
                  <a:srgbClr val="FFFFFF"/>
                </a:highlight>
                <a:latin typeface="Consolas" panose="020B0609020204030204" pitchFamily="49" charset="0"/>
              </a:rPr>
              <a:t>}</a:t>
            </a:r>
            <a:endParaRPr lang="ru-RU" dirty="0"/>
          </a:p>
        </p:txBody>
      </p:sp>
      <p:sp>
        <p:nvSpPr>
          <p:cNvPr id="4" name="Прямоугольник 3"/>
          <p:cNvSpPr/>
          <p:nvPr/>
        </p:nvSpPr>
        <p:spPr>
          <a:xfrm>
            <a:off x="683610" y="1340045"/>
            <a:ext cx="3480547" cy="2585323"/>
          </a:xfrm>
          <a:prstGeom prst="rect">
            <a:avLst/>
          </a:prstGeom>
        </p:spPr>
        <p:txBody>
          <a:bodyPr wrap="square">
            <a:spAutoFit/>
          </a:bodyPr>
          <a:lstStyle/>
          <a:p>
            <a:r>
              <a:rPr lang="ru-RU" dirty="0"/>
              <a:t>ntdll.dll</a:t>
            </a:r>
          </a:p>
          <a:p>
            <a:r>
              <a:rPr lang="ru-RU" dirty="0" err="1"/>
              <a:t>Name</a:t>
            </a:r>
            <a:r>
              <a:rPr lang="ru-RU" dirty="0"/>
              <a:t>: </a:t>
            </a:r>
            <a:r>
              <a:rPr lang="ru-RU" dirty="0" err="1"/>
              <a:t>DbgPrint</a:t>
            </a:r>
            <a:endParaRPr lang="ru-RU" dirty="0"/>
          </a:p>
          <a:p>
            <a:r>
              <a:rPr lang="ru-RU" dirty="0" err="1"/>
              <a:t>Name</a:t>
            </a:r>
            <a:r>
              <a:rPr lang="ru-RU" dirty="0"/>
              <a:t>: </a:t>
            </a:r>
            <a:r>
              <a:rPr lang="ru-RU" dirty="0" err="1"/>
              <a:t>NtOpenThread</a:t>
            </a:r>
            <a:endParaRPr lang="ru-RU" dirty="0"/>
          </a:p>
          <a:p>
            <a:r>
              <a:rPr lang="ru-RU" dirty="0" err="1"/>
              <a:t>Name</a:t>
            </a:r>
            <a:r>
              <a:rPr lang="ru-RU" dirty="0"/>
              <a:t>: </a:t>
            </a:r>
            <a:r>
              <a:rPr lang="ru-RU" dirty="0" err="1"/>
              <a:t>NtAllocateVirtualMemory</a:t>
            </a:r>
            <a:endParaRPr lang="ru-RU" dirty="0"/>
          </a:p>
          <a:p>
            <a:r>
              <a:rPr lang="ru-RU" dirty="0" err="1"/>
              <a:t>Name</a:t>
            </a:r>
            <a:r>
              <a:rPr lang="ru-RU" dirty="0"/>
              <a:t>: </a:t>
            </a:r>
            <a:r>
              <a:rPr lang="ru-RU" dirty="0" err="1"/>
              <a:t>NtClose</a:t>
            </a:r>
            <a:endParaRPr lang="ru-RU" dirty="0"/>
          </a:p>
          <a:p>
            <a:r>
              <a:rPr lang="ru-RU" dirty="0" err="1"/>
              <a:t>Name</a:t>
            </a:r>
            <a:r>
              <a:rPr lang="ru-RU" dirty="0"/>
              <a:t>: </a:t>
            </a:r>
            <a:r>
              <a:rPr lang="ru-RU" dirty="0" err="1"/>
              <a:t>NtQueryInformationThread</a:t>
            </a:r>
            <a:endParaRPr lang="ru-RU" dirty="0"/>
          </a:p>
          <a:p>
            <a:r>
              <a:rPr lang="ru-RU" dirty="0" err="1"/>
              <a:t>Name</a:t>
            </a:r>
            <a:r>
              <a:rPr lang="ru-RU" dirty="0"/>
              <a:t>: </a:t>
            </a:r>
            <a:r>
              <a:rPr lang="ru-RU" dirty="0" err="1"/>
              <a:t>NtQuerySystemInformation</a:t>
            </a:r>
            <a:endParaRPr lang="ru-RU" dirty="0"/>
          </a:p>
          <a:p>
            <a:r>
              <a:rPr lang="ru-RU" dirty="0" err="1"/>
              <a:t>Name</a:t>
            </a:r>
            <a:r>
              <a:rPr lang="ru-RU" dirty="0"/>
              <a:t>: </a:t>
            </a:r>
            <a:r>
              <a:rPr lang="ru-RU" dirty="0" err="1"/>
              <a:t>DbgPrintEx</a:t>
            </a:r>
            <a:endParaRPr lang="ru-RU" dirty="0"/>
          </a:p>
          <a:p>
            <a:r>
              <a:rPr lang="ru-RU" dirty="0" err="1"/>
              <a:t>Name</a:t>
            </a:r>
            <a:r>
              <a:rPr lang="ru-RU" dirty="0"/>
              <a:t>: </a:t>
            </a:r>
            <a:r>
              <a:rPr lang="ru-RU" dirty="0" err="1"/>
              <a:t>NtTerminateProcess</a:t>
            </a:r>
            <a:endParaRPr lang="ru-RU" dirty="0"/>
          </a:p>
        </p:txBody>
      </p:sp>
      <p:sp>
        <p:nvSpPr>
          <p:cNvPr id="7" name="TextBox 6"/>
          <p:cNvSpPr txBox="1"/>
          <p:nvPr/>
        </p:nvSpPr>
        <p:spPr>
          <a:xfrm>
            <a:off x="4298628" y="1340045"/>
            <a:ext cx="3494483" cy="3416320"/>
          </a:xfrm>
          <a:prstGeom prst="rect">
            <a:avLst/>
          </a:prstGeom>
          <a:noFill/>
        </p:spPr>
        <p:txBody>
          <a:bodyPr wrap="none" rtlCol="0">
            <a:spAutoFit/>
          </a:bodyPr>
          <a:lstStyle/>
          <a:p>
            <a:r>
              <a:rPr lang="en-US" dirty="0"/>
              <a:t>MSVCR120D.dll</a:t>
            </a:r>
          </a:p>
          <a:p>
            <a:r>
              <a:rPr lang="en-US" dirty="0"/>
              <a:t>Name: </a:t>
            </a:r>
            <a:r>
              <a:rPr lang="en-US" dirty="0" err="1"/>
              <a:t>wcscpy_s</a:t>
            </a:r>
            <a:endParaRPr lang="en-US" dirty="0"/>
          </a:p>
          <a:p>
            <a:r>
              <a:rPr lang="en-US" dirty="0"/>
              <a:t>Name: _</a:t>
            </a:r>
            <a:r>
              <a:rPr lang="en-US" dirty="0" err="1"/>
              <a:t>wmakepath_s</a:t>
            </a:r>
            <a:endParaRPr lang="en-US" dirty="0"/>
          </a:p>
          <a:p>
            <a:r>
              <a:rPr lang="en-US" dirty="0"/>
              <a:t>Name: _</a:t>
            </a:r>
            <a:r>
              <a:rPr lang="en-US" dirty="0" err="1"/>
              <a:t>wsplitpath_s</a:t>
            </a:r>
            <a:endParaRPr lang="en-US" dirty="0"/>
          </a:p>
          <a:p>
            <a:r>
              <a:rPr lang="en-US" dirty="0"/>
              <a:t>Name: _except_handler4_common</a:t>
            </a:r>
          </a:p>
          <a:p>
            <a:r>
              <a:rPr lang="en-US" dirty="0"/>
              <a:t>Name: __</a:t>
            </a:r>
            <a:r>
              <a:rPr lang="en-US" dirty="0" err="1"/>
              <a:t>crtTerminateProcess</a:t>
            </a:r>
            <a:endParaRPr lang="en-US" dirty="0"/>
          </a:p>
          <a:p>
            <a:r>
              <a:rPr lang="en-US" dirty="0"/>
              <a:t>Name: _</a:t>
            </a:r>
            <a:r>
              <a:rPr lang="en-US" dirty="0" err="1"/>
              <a:t>crt_debugger_hook</a:t>
            </a:r>
            <a:endParaRPr lang="en-US" dirty="0"/>
          </a:p>
          <a:p>
            <a:r>
              <a:rPr lang="en-US" dirty="0"/>
              <a:t>Name: _CRT_RTC_INITW</a:t>
            </a:r>
          </a:p>
          <a:p>
            <a:r>
              <a:rPr lang="en-US" dirty="0"/>
              <a:t>Name: </a:t>
            </a:r>
            <a:r>
              <a:rPr lang="en-US" dirty="0" err="1"/>
              <a:t>printf</a:t>
            </a:r>
            <a:endParaRPr lang="en-US" dirty="0"/>
          </a:p>
          <a:p>
            <a:r>
              <a:rPr lang="en-US" dirty="0"/>
              <a:t>Name: _</a:t>
            </a:r>
            <a:r>
              <a:rPr lang="en-US" dirty="0" err="1"/>
              <a:t>getch</a:t>
            </a:r>
            <a:endParaRPr lang="en-US" dirty="0"/>
          </a:p>
          <a:p>
            <a:r>
              <a:rPr lang="en-US" dirty="0"/>
              <a:t>Name: </a:t>
            </a:r>
            <a:r>
              <a:rPr lang="en-US" dirty="0" err="1"/>
              <a:t>memset</a:t>
            </a:r>
            <a:endParaRPr lang="en-US" dirty="0"/>
          </a:p>
          <a:p>
            <a:r>
              <a:rPr lang="en-US" dirty="0"/>
              <a:t>Name: __</a:t>
            </a:r>
            <a:r>
              <a:rPr lang="en-US" dirty="0" err="1"/>
              <a:t>crtUnhandledException</a:t>
            </a:r>
            <a:endParaRPr lang="ru-RU" dirty="0"/>
          </a:p>
        </p:txBody>
      </p:sp>
      <p:sp>
        <p:nvSpPr>
          <p:cNvPr id="8" name="TextBox 7"/>
          <p:cNvSpPr txBox="1"/>
          <p:nvPr/>
        </p:nvSpPr>
        <p:spPr>
          <a:xfrm>
            <a:off x="7927582" y="1340045"/>
            <a:ext cx="3349250" cy="4801314"/>
          </a:xfrm>
          <a:prstGeom prst="rect">
            <a:avLst/>
          </a:prstGeom>
          <a:noFill/>
        </p:spPr>
        <p:txBody>
          <a:bodyPr wrap="none" rtlCol="0">
            <a:spAutoFit/>
          </a:bodyPr>
          <a:lstStyle/>
          <a:p>
            <a:r>
              <a:rPr lang="en-US" dirty="0"/>
              <a:t>KERNEL32.dll</a:t>
            </a:r>
          </a:p>
          <a:p>
            <a:r>
              <a:rPr lang="en-US" dirty="0"/>
              <a:t>Name: </a:t>
            </a:r>
            <a:r>
              <a:rPr lang="en-US" dirty="0" err="1"/>
              <a:t>GetModuleHandleW</a:t>
            </a:r>
            <a:endParaRPr lang="en-US" dirty="0"/>
          </a:p>
          <a:p>
            <a:r>
              <a:rPr lang="en-US" dirty="0"/>
              <a:t>Name: </a:t>
            </a:r>
            <a:r>
              <a:rPr lang="en-US" dirty="0" err="1"/>
              <a:t>GetModuleFileNameW</a:t>
            </a:r>
            <a:endParaRPr lang="en-US" dirty="0"/>
          </a:p>
          <a:p>
            <a:r>
              <a:rPr lang="en-US" dirty="0"/>
              <a:t>Name: </a:t>
            </a:r>
            <a:r>
              <a:rPr lang="en-US" dirty="0" err="1"/>
              <a:t>FreeLibrary</a:t>
            </a:r>
            <a:endParaRPr lang="en-US" dirty="0"/>
          </a:p>
          <a:p>
            <a:r>
              <a:rPr lang="en-US" dirty="0"/>
              <a:t>Name: </a:t>
            </a:r>
            <a:r>
              <a:rPr lang="en-US" dirty="0" err="1"/>
              <a:t>VirtualQuery</a:t>
            </a:r>
            <a:endParaRPr lang="en-US" dirty="0"/>
          </a:p>
          <a:p>
            <a:r>
              <a:rPr lang="en-US" dirty="0"/>
              <a:t>Name: </a:t>
            </a:r>
            <a:r>
              <a:rPr lang="en-US" dirty="0" err="1"/>
              <a:t>GetProcessHeap</a:t>
            </a:r>
            <a:endParaRPr lang="en-US" dirty="0"/>
          </a:p>
          <a:p>
            <a:r>
              <a:rPr lang="en-US" dirty="0"/>
              <a:t>Name: </a:t>
            </a:r>
            <a:r>
              <a:rPr lang="en-US" dirty="0" err="1"/>
              <a:t>HeapFree</a:t>
            </a:r>
            <a:endParaRPr lang="en-US" dirty="0"/>
          </a:p>
          <a:p>
            <a:r>
              <a:rPr lang="en-US" dirty="0"/>
              <a:t>Name: </a:t>
            </a:r>
            <a:r>
              <a:rPr lang="en-US" dirty="0" err="1"/>
              <a:t>HeapAlloc</a:t>
            </a:r>
            <a:endParaRPr lang="en-US" dirty="0"/>
          </a:p>
          <a:p>
            <a:r>
              <a:rPr lang="en-US" dirty="0"/>
              <a:t>Name: </a:t>
            </a:r>
            <a:r>
              <a:rPr lang="en-US" dirty="0" err="1"/>
              <a:t>WideCharToMultiByte</a:t>
            </a:r>
            <a:endParaRPr lang="en-US" dirty="0"/>
          </a:p>
          <a:p>
            <a:r>
              <a:rPr lang="en-US" dirty="0"/>
              <a:t>Name: </a:t>
            </a:r>
            <a:r>
              <a:rPr lang="en-US" dirty="0" err="1"/>
              <a:t>MultiByteToWideChar</a:t>
            </a:r>
            <a:endParaRPr lang="en-US" dirty="0"/>
          </a:p>
          <a:p>
            <a:r>
              <a:rPr lang="en-US" dirty="0"/>
              <a:t>Name: </a:t>
            </a:r>
            <a:r>
              <a:rPr lang="en-US" dirty="0" err="1"/>
              <a:t>LoadLibraryExW</a:t>
            </a:r>
            <a:endParaRPr lang="en-US" dirty="0"/>
          </a:p>
          <a:p>
            <a:r>
              <a:rPr lang="en-US" dirty="0"/>
              <a:t>Name: </a:t>
            </a:r>
            <a:r>
              <a:rPr lang="en-US" dirty="0" err="1"/>
              <a:t>GetProcAddress</a:t>
            </a:r>
            <a:endParaRPr lang="en-US" dirty="0"/>
          </a:p>
          <a:p>
            <a:r>
              <a:rPr lang="en-US" dirty="0"/>
              <a:t>Name: </a:t>
            </a:r>
            <a:r>
              <a:rPr lang="en-US" dirty="0" err="1"/>
              <a:t>GetLastError</a:t>
            </a:r>
            <a:endParaRPr lang="en-US" dirty="0"/>
          </a:p>
          <a:p>
            <a:r>
              <a:rPr lang="en-US" dirty="0"/>
              <a:t>Name: </a:t>
            </a:r>
            <a:r>
              <a:rPr lang="en-US" dirty="0" err="1"/>
              <a:t>RaiseException</a:t>
            </a:r>
            <a:endParaRPr lang="en-US" dirty="0"/>
          </a:p>
          <a:p>
            <a:r>
              <a:rPr lang="en-US" dirty="0"/>
              <a:t>Name: </a:t>
            </a:r>
            <a:r>
              <a:rPr lang="en-US" dirty="0" err="1"/>
              <a:t>IsProcessorFeaturePresent</a:t>
            </a:r>
            <a:endParaRPr lang="en-US" dirty="0"/>
          </a:p>
          <a:p>
            <a:r>
              <a:rPr lang="en-US" dirty="0"/>
              <a:t>Name: </a:t>
            </a:r>
            <a:r>
              <a:rPr lang="en-US" dirty="0" err="1"/>
              <a:t>IsDebuggerPresent</a:t>
            </a:r>
            <a:endParaRPr lang="en-US" dirty="0"/>
          </a:p>
          <a:p>
            <a:r>
              <a:rPr lang="en-US" dirty="0"/>
              <a:t>Name: </a:t>
            </a:r>
            <a:r>
              <a:rPr lang="en-US" dirty="0" err="1"/>
              <a:t>OutputDebugStringW</a:t>
            </a:r>
            <a:endParaRPr lang="ru-RU" dirty="0"/>
          </a:p>
        </p:txBody>
      </p:sp>
    </p:spTree>
    <p:extLst>
      <p:ext uri="{BB962C8B-B14F-4D97-AF65-F5344CB8AC3E}">
        <p14:creationId xmlns:p14="http://schemas.microsoft.com/office/powerpoint/2010/main" val="34553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6"/>
                                        </p:tgtEl>
                                      </p:cBhvr>
                                    </p:animEffect>
                                    <p:set>
                                      <p:cBhvr>
                                        <p:cTn id="7" dur="1" fill="hold">
                                          <p:stCondLst>
                                            <p:cond delay="249"/>
                                          </p:stCondLst>
                                        </p:cTn>
                                        <p:tgtEl>
                                          <p:spTgt spid="6"/>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Примечания</a:t>
            </a:r>
            <a:endParaRPr lang="ru-RU" dirty="0"/>
          </a:p>
        </p:txBody>
      </p:sp>
      <p:sp>
        <p:nvSpPr>
          <p:cNvPr id="3" name="Объект 2"/>
          <p:cNvSpPr>
            <a:spLocks noGrp="1"/>
          </p:cNvSpPr>
          <p:nvPr>
            <p:ph idx="1"/>
          </p:nvPr>
        </p:nvSpPr>
        <p:spPr>
          <a:xfrm>
            <a:off x="838200" y="1825625"/>
            <a:ext cx="9818593" cy="4351338"/>
          </a:xfrm>
        </p:spPr>
        <p:txBody>
          <a:bodyPr>
            <a:normAutofit fontScale="92500" lnSpcReduction="10000"/>
          </a:bodyPr>
          <a:lstStyle/>
          <a:p>
            <a:pPr>
              <a:buFont typeface="Courier New" panose="02070309020205020404" pitchFamily="49" charset="0"/>
              <a:buChar char="o"/>
            </a:pPr>
            <a:r>
              <a:rPr lang="ru-RU" dirty="0" smtClean="0"/>
              <a:t> Зависимость от системы (версия</a:t>
            </a:r>
            <a:r>
              <a:rPr lang="en-US" dirty="0" smtClean="0"/>
              <a:t>,</a:t>
            </a:r>
            <a:r>
              <a:rPr lang="ru-RU" dirty="0" smtClean="0"/>
              <a:t> разрядность)</a:t>
            </a:r>
            <a:endParaRPr lang="en-US" dirty="0" smtClean="0"/>
          </a:p>
          <a:p>
            <a:pPr>
              <a:buFont typeface="Courier New" panose="02070309020205020404" pitchFamily="49" charset="0"/>
              <a:buChar char="o"/>
            </a:pPr>
            <a:r>
              <a:rPr lang="en-US" dirty="0" smtClean="0"/>
              <a:t> </a:t>
            </a:r>
            <a:r>
              <a:rPr lang="ru-RU" dirty="0" smtClean="0"/>
              <a:t>Вызовы напрямую (</a:t>
            </a:r>
            <a:r>
              <a:rPr lang="en-US" dirty="0" err="1" smtClean="0"/>
              <a:t>int</a:t>
            </a:r>
            <a:r>
              <a:rPr lang="en-US" dirty="0" smtClean="0"/>
              <a:t> 0x2e, </a:t>
            </a:r>
            <a:r>
              <a:rPr lang="en-US" dirty="0" err="1" smtClean="0"/>
              <a:t>sysenter</a:t>
            </a:r>
            <a:r>
              <a:rPr lang="ru-RU" dirty="0" smtClean="0"/>
              <a:t>)</a:t>
            </a:r>
            <a:r>
              <a:rPr lang="en-US" dirty="0" smtClean="0"/>
              <a:t>, </a:t>
            </a:r>
            <a:r>
              <a:rPr lang="ru-RU" dirty="0" err="1" smtClean="0"/>
              <a:t>нэйтив</a:t>
            </a:r>
            <a:r>
              <a:rPr lang="ru-RU" dirty="0" smtClean="0"/>
              <a:t> образ с диска</a:t>
            </a:r>
            <a:r>
              <a:rPr lang="en-US" dirty="0" smtClean="0"/>
              <a:t>, </a:t>
            </a:r>
            <a:r>
              <a:rPr lang="ru-RU" dirty="0" smtClean="0"/>
              <a:t>контроль другим процессом</a:t>
            </a:r>
            <a:endParaRPr lang="en-US" dirty="0" smtClean="0"/>
          </a:p>
          <a:p>
            <a:pPr>
              <a:buFont typeface="Courier New" panose="02070309020205020404" pitchFamily="49" charset="0"/>
              <a:buChar char="o"/>
            </a:pPr>
            <a:r>
              <a:rPr lang="en-US" dirty="0" smtClean="0"/>
              <a:t> </a:t>
            </a:r>
            <a:r>
              <a:rPr lang="en-US" dirty="0" err="1" smtClean="0"/>
              <a:t>SystemModuleInformation</a:t>
            </a:r>
            <a:r>
              <a:rPr lang="en-US" dirty="0"/>
              <a:t>, </a:t>
            </a:r>
            <a:r>
              <a:rPr lang="en-US" dirty="0" err="1" smtClean="0"/>
              <a:t>RtlpStkIsPointerInDllRange</a:t>
            </a:r>
            <a:endParaRPr lang="en-US" dirty="0" smtClean="0"/>
          </a:p>
          <a:p>
            <a:pPr>
              <a:buFont typeface="Courier New" panose="02070309020205020404" pitchFamily="49" charset="0"/>
              <a:buChar char="o"/>
            </a:pPr>
            <a:r>
              <a:rPr lang="en-US" dirty="0"/>
              <a:t> </a:t>
            </a:r>
            <a:r>
              <a:rPr lang="en-US" dirty="0" smtClean="0"/>
              <a:t>EWMI, APC injection</a:t>
            </a:r>
          </a:p>
          <a:p>
            <a:pPr>
              <a:buFont typeface="Courier New" panose="02070309020205020404" pitchFamily="49" charset="0"/>
              <a:buChar char="o"/>
            </a:pPr>
            <a:r>
              <a:rPr lang="en-US" dirty="0" smtClean="0"/>
              <a:t> </a:t>
            </a:r>
            <a:r>
              <a:rPr lang="en-US" dirty="0" err="1" smtClean="0"/>
              <a:t>WinHTTP</a:t>
            </a:r>
            <a:r>
              <a:rPr lang="en-US" dirty="0" smtClean="0"/>
              <a:t>, Direct3D, OpenGL</a:t>
            </a:r>
            <a:endParaRPr lang="ru-RU" dirty="0" smtClean="0"/>
          </a:p>
          <a:p>
            <a:pPr>
              <a:buFont typeface="Courier New" panose="02070309020205020404" pitchFamily="49" charset="0"/>
              <a:buChar char="o"/>
            </a:pPr>
            <a:r>
              <a:rPr lang="ru-RU" dirty="0" smtClean="0"/>
              <a:t> Срыв </a:t>
            </a:r>
            <a:r>
              <a:rPr lang="ru-RU" dirty="0"/>
              <a:t>стека (</a:t>
            </a:r>
            <a:r>
              <a:rPr lang="ru-RU" dirty="0" err="1"/>
              <a:t>невалидный</a:t>
            </a:r>
            <a:r>
              <a:rPr lang="ru-RU" dirty="0"/>
              <a:t> стек ниже сторожевой страницы)</a:t>
            </a:r>
            <a:endParaRPr lang="en-US" dirty="0" smtClean="0"/>
          </a:p>
          <a:p>
            <a:pPr>
              <a:buFont typeface="Courier New" panose="02070309020205020404" pitchFamily="49" charset="0"/>
              <a:buChar char="o"/>
            </a:pPr>
            <a:r>
              <a:rPr lang="ru-RU" dirty="0" smtClean="0"/>
              <a:t> Упаковка</a:t>
            </a:r>
            <a:r>
              <a:rPr lang="en-US" dirty="0" smtClean="0"/>
              <a:t>,</a:t>
            </a:r>
            <a:r>
              <a:rPr lang="ru-RU" dirty="0" smtClean="0"/>
              <a:t> </a:t>
            </a:r>
            <a:r>
              <a:rPr lang="ru-RU" dirty="0" err="1" smtClean="0"/>
              <a:t>антидебаг</a:t>
            </a:r>
            <a:r>
              <a:rPr lang="en-US" dirty="0" smtClean="0"/>
              <a:t>, </a:t>
            </a:r>
            <a:r>
              <a:rPr lang="ru-RU" dirty="0" err="1" smtClean="0"/>
              <a:t>обфускация</a:t>
            </a:r>
            <a:endParaRPr lang="ru-RU" dirty="0" smtClean="0"/>
          </a:p>
          <a:p>
            <a:pPr>
              <a:buFont typeface="Courier New" panose="02070309020205020404" pitchFamily="49" charset="0"/>
              <a:buChar char="o"/>
            </a:pPr>
            <a:r>
              <a:rPr lang="en-US" dirty="0" smtClean="0"/>
              <a:t> </a:t>
            </a:r>
            <a:r>
              <a:rPr lang="ru-RU" dirty="0" smtClean="0"/>
              <a:t>С</a:t>
            </a:r>
            <a:r>
              <a:rPr lang="en-US" dirty="0"/>
              <a:t>heat Engine, Process Hacker, </a:t>
            </a:r>
            <a:r>
              <a:rPr lang="en-US" dirty="0" err="1"/>
              <a:t>OllyDbg</a:t>
            </a:r>
            <a:r>
              <a:rPr lang="en-US" dirty="0"/>
              <a:t>, </a:t>
            </a:r>
            <a:r>
              <a:rPr lang="en-US" dirty="0" smtClean="0"/>
              <a:t>x64dbg,</a:t>
            </a:r>
            <a:r>
              <a:rPr lang="ru-RU" dirty="0" smtClean="0"/>
              <a:t> </a:t>
            </a:r>
            <a:r>
              <a:rPr lang="en-US" dirty="0" err="1" smtClean="0"/>
              <a:t>rewolf</a:t>
            </a:r>
            <a:r>
              <a:rPr lang="en-US" dirty="0"/>
              <a:t> </a:t>
            </a:r>
            <a:r>
              <a:rPr lang="en-US" dirty="0" smtClean="0"/>
              <a:t>wow64ext, Windows 2000, WRK, Wine</a:t>
            </a:r>
            <a:endParaRPr lang="ru-RU" dirty="0"/>
          </a:p>
        </p:txBody>
      </p:sp>
    </p:spTree>
    <p:extLst>
      <p:ext uri="{BB962C8B-B14F-4D97-AF65-F5344CB8AC3E}">
        <p14:creationId xmlns:p14="http://schemas.microsoft.com/office/powerpoint/2010/main" val="291174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65629" y="2956189"/>
            <a:ext cx="4332941" cy="923330"/>
          </a:xfrm>
          <a:prstGeom prst="rect">
            <a:avLst/>
          </a:prstGeom>
        </p:spPr>
        <p:txBody>
          <a:bodyPr wrap="square">
            <a:spAutoFit/>
          </a:bodyPr>
          <a:lstStyle/>
          <a:p>
            <a:r>
              <a:rPr lang="en-US" b="0" i="0" dirty="0" smtClean="0">
                <a:solidFill>
                  <a:srgbClr val="000000"/>
                </a:solidFill>
                <a:effectLst/>
                <a:latin typeface="Courier New" panose="02070309020205020404" pitchFamily="49" charset="0"/>
              </a:rPr>
              <a:t>0:  </a:t>
            </a:r>
            <a:r>
              <a:rPr lang="en-US" b="0" i="0" dirty="0" err="1" smtClean="0">
                <a:solidFill>
                  <a:srgbClr val="000000"/>
                </a:solidFill>
                <a:effectLst/>
                <a:latin typeface="Courier New" panose="02070309020205020404" pitchFamily="49" charset="0"/>
              </a:rPr>
              <a:t>eb</a:t>
            </a:r>
            <a:r>
              <a:rPr lang="en-US" b="0" i="0" dirty="0" smtClean="0">
                <a:solidFill>
                  <a:srgbClr val="000000"/>
                </a:solidFill>
                <a:effectLst/>
                <a:latin typeface="Courier New" panose="02070309020205020404" pitchFamily="49" charset="0"/>
              </a:rPr>
              <a:t> 03       </a:t>
            </a:r>
            <a:r>
              <a:rPr lang="en-US" b="0" i="0" dirty="0" err="1" smtClean="0">
                <a:solidFill>
                  <a:srgbClr val="000000"/>
                </a:solidFill>
                <a:effectLst/>
                <a:latin typeface="Courier New" panose="02070309020205020404" pitchFamily="49" charset="0"/>
              </a:rPr>
              <a:t>jmp</a:t>
            </a:r>
            <a:r>
              <a:rPr lang="en-US" b="0" i="0" dirty="0" smtClean="0">
                <a:solidFill>
                  <a:srgbClr val="000000"/>
                </a:solidFill>
                <a:effectLst/>
                <a:latin typeface="Courier New" panose="02070309020205020404" pitchFamily="49" charset="0"/>
              </a:rPr>
              <a:t>  0x5</a:t>
            </a:r>
            <a:r>
              <a:rPr lang="en-US" dirty="0" smtClean="0"/>
              <a:t/>
            </a:r>
            <a:br>
              <a:rPr lang="en-US" dirty="0" smtClean="0"/>
            </a:br>
            <a:r>
              <a:rPr lang="en-US" b="0" i="0" dirty="0" smtClean="0">
                <a:solidFill>
                  <a:srgbClr val="000000"/>
                </a:solidFill>
                <a:effectLst/>
                <a:latin typeface="Courier New" panose="02070309020205020404" pitchFamily="49" charset="0"/>
              </a:rPr>
              <a:t>2:  83 c0 03    add  </a:t>
            </a:r>
            <a:r>
              <a:rPr lang="en-US" b="0" i="0" dirty="0" err="1" smtClean="0">
                <a:solidFill>
                  <a:srgbClr val="000000"/>
                </a:solidFill>
                <a:effectLst/>
                <a:latin typeface="Courier New" panose="02070309020205020404" pitchFamily="49" charset="0"/>
              </a:rPr>
              <a:t>eax</a:t>
            </a:r>
            <a:r>
              <a:rPr lang="en-US" b="0" i="0" dirty="0" smtClean="0">
                <a:solidFill>
                  <a:srgbClr val="000000"/>
                </a:solidFill>
                <a:effectLst/>
                <a:latin typeface="Courier New" panose="02070309020205020404" pitchFamily="49" charset="0"/>
              </a:rPr>
              <a:t>, 0x3</a:t>
            </a:r>
            <a:r>
              <a:rPr lang="en-US" dirty="0" smtClean="0"/>
              <a:t/>
            </a:r>
            <a:br>
              <a:rPr lang="en-US" dirty="0" smtClean="0"/>
            </a:br>
            <a:r>
              <a:rPr lang="en-US" b="0" i="0" dirty="0" smtClean="0">
                <a:solidFill>
                  <a:srgbClr val="000000"/>
                </a:solidFill>
                <a:effectLst/>
                <a:latin typeface="Courier New" panose="02070309020205020404" pitchFamily="49" charset="0"/>
              </a:rPr>
              <a:t>5:  c3          ret</a:t>
            </a:r>
            <a:endParaRPr lang="ru-RU" dirty="0"/>
          </a:p>
        </p:txBody>
      </p:sp>
      <p:sp>
        <p:nvSpPr>
          <p:cNvPr id="6" name="Прямоугольник 5"/>
          <p:cNvSpPr/>
          <p:nvPr/>
        </p:nvSpPr>
        <p:spPr>
          <a:xfrm>
            <a:off x="7078039" y="2956189"/>
            <a:ext cx="4332941" cy="923330"/>
          </a:xfrm>
          <a:prstGeom prst="rect">
            <a:avLst/>
          </a:prstGeom>
        </p:spPr>
        <p:txBody>
          <a:bodyPr wrap="square">
            <a:spAutoFit/>
          </a:bodyPr>
          <a:lstStyle/>
          <a:p>
            <a:r>
              <a:rPr lang="en-US" b="0" i="0" dirty="0" smtClean="0">
                <a:solidFill>
                  <a:srgbClr val="000000"/>
                </a:solidFill>
                <a:effectLst/>
                <a:latin typeface="Courier New" panose="02070309020205020404" pitchFamily="49" charset="0"/>
              </a:rPr>
              <a:t>0:  31 c0       </a:t>
            </a:r>
            <a:r>
              <a:rPr lang="en-US" b="0" i="0" dirty="0" err="1" smtClean="0">
                <a:solidFill>
                  <a:srgbClr val="000000"/>
                </a:solidFill>
                <a:effectLst/>
                <a:latin typeface="Courier New" panose="02070309020205020404" pitchFamily="49" charset="0"/>
              </a:rPr>
              <a:t>xor</a:t>
            </a:r>
            <a:r>
              <a:rPr lang="en-US" b="0" i="0" dirty="0" smtClean="0">
                <a:solidFill>
                  <a:srgbClr val="000000"/>
                </a:solidFill>
                <a:effectLst/>
                <a:latin typeface="Courier New" panose="02070309020205020404" pitchFamily="49" charset="0"/>
              </a:rPr>
              <a:t>  </a:t>
            </a:r>
            <a:r>
              <a:rPr lang="en-US" b="0" i="0" dirty="0" err="1" smtClean="0">
                <a:solidFill>
                  <a:srgbClr val="000000"/>
                </a:solidFill>
                <a:effectLst/>
                <a:latin typeface="Courier New" panose="02070309020205020404" pitchFamily="49" charset="0"/>
              </a:rPr>
              <a:t>eax</a:t>
            </a:r>
            <a:r>
              <a:rPr lang="en-US" b="0" i="0" dirty="0" smtClean="0">
                <a:solidFill>
                  <a:srgbClr val="000000"/>
                </a:solidFill>
                <a:effectLst/>
                <a:latin typeface="Courier New" panose="02070309020205020404" pitchFamily="49" charset="0"/>
              </a:rPr>
              <a:t>, </a:t>
            </a:r>
            <a:r>
              <a:rPr lang="en-US" b="0" i="0" dirty="0" err="1" smtClean="0">
                <a:solidFill>
                  <a:srgbClr val="000000"/>
                </a:solidFill>
                <a:effectLst/>
                <a:latin typeface="Courier New" panose="02070309020205020404" pitchFamily="49" charset="0"/>
              </a:rPr>
              <a:t>eax</a:t>
            </a:r>
            <a:r>
              <a:rPr lang="en-US" dirty="0" smtClean="0"/>
              <a:t/>
            </a:r>
            <a:br>
              <a:rPr lang="en-US" dirty="0" smtClean="0"/>
            </a:br>
            <a:r>
              <a:rPr lang="en-US" b="0" i="0" dirty="0" smtClean="0">
                <a:solidFill>
                  <a:srgbClr val="000000"/>
                </a:solidFill>
                <a:effectLst/>
                <a:latin typeface="Courier New" panose="02070309020205020404" pitchFamily="49" charset="0"/>
              </a:rPr>
              <a:t>2:  83 c0 03    add  </a:t>
            </a:r>
            <a:r>
              <a:rPr lang="en-US" b="0" i="0" dirty="0" err="1" smtClean="0">
                <a:solidFill>
                  <a:srgbClr val="000000"/>
                </a:solidFill>
                <a:effectLst/>
                <a:latin typeface="Courier New" panose="02070309020205020404" pitchFamily="49" charset="0"/>
              </a:rPr>
              <a:t>eax</a:t>
            </a:r>
            <a:r>
              <a:rPr lang="en-US" b="0" i="0" dirty="0" smtClean="0">
                <a:solidFill>
                  <a:srgbClr val="000000"/>
                </a:solidFill>
                <a:effectLst/>
                <a:latin typeface="Courier New" panose="02070309020205020404" pitchFamily="49" charset="0"/>
              </a:rPr>
              <a:t>, 0x3</a:t>
            </a:r>
            <a:r>
              <a:rPr lang="en-US" dirty="0" smtClean="0"/>
              <a:t/>
            </a:r>
            <a:br>
              <a:rPr lang="en-US" dirty="0" smtClean="0"/>
            </a:br>
            <a:r>
              <a:rPr lang="en-US" b="0" i="0" dirty="0" smtClean="0">
                <a:solidFill>
                  <a:srgbClr val="000000"/>
                </a:solidFill>
                <a:effectLst/>
                <a:latin typeface="Courier New" panose="02070309020205020404" pitchFamily="49" charset="0"/>
              </a:rPr>
              <a:t>5:  c3          ret</a:t>
            </a:r>
            <a:endParaRPr lang="ru-RU" dirty="0"/>
          </a:p>
        </p:txBody>
      </p:sp>
    </p:spTree>
    <p:extLst>
      <p:ext uri="{BB962C8B-B14F-4D97-AF65-F5344CB8AC3E}">
        <p14:creationId xmlns:p14="http://schemas.microsoft.com/office/powerpoint/2010/main" val="3938524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286" y="956932"/>
            <a:ext cx="9706999" cy="4609787"/>
          </a:xfrm>
          <a:prstGeom prst="rect">
            <a:avLst/>
          </a:prstGeom>
        </p:spPr>
      </p:pic>
    </p:spTree>
    <p:extLst>
      <p:ext uri="{BB962C8B-B14F-4D97-AF65-F5344CB8AC3E}">
        <p14:creationId xmlns:p14="http://schemas.microsoft.com/office/powerpoint/2010/main" val="1456864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974124" y="2743801"/>
            <a:ext cx="10515600" cy="1325563"/>
          </a:xfrm>
        </p:spPr>
        <p:txBody>
          <a:bodyPr/>
          <a:lstStyle/>
          <a:p>
            <a:pPr algn="ctr"/>
            <a:r>
              <a:rPr lang="ru-RU" dirty="0" smtClean="0"/>
              <a:t>Актуальность</a:t>
            </a:r>
            <a:endParaRPr lang="ru-RU" dirty="0"/>
          </a:p>
        </p:txBody>
      </p:sp>
    </p:spTree>
    <p:extLst>
      <p:ext uri="{BB962C8B-B14F-4D97-AF65-F5344CB8AC3E}">
        <p14:creationId xmlns:p14="http://schemas.microsoft.com/office/powerpoint/2010/main" val="1448581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habrastorage.org/getpro/habr/avatars/265/032/96f/26503296f0b1620703f0926453fbd05d.jpg">
            <a:hlinkClick r:id="rId2" tooltip="Автор публикации"/>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117" y="347875"/>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09717" y="347875"/>
            <a:ext cx="3920181" cy="276999"/>
          </a:xfrm>
          <a:prstGeom prst="rect">
            <a:avLst/>
          </a:prstGeom>
        </p:spPr>
        <p:txBody>
          <a:bodyPr wrap="square">
            <a:spAutoFit/>
          </a:bodyPr>
          <a:lstStyle/>
          <a:p>
            <a:r>
              <a:rPr lang="ru-RU" sz="1200" dirty="0" smtClean="0">
                <a:solidFill>
                  <a:srgbClr val="548EAA"/>
                </a:solidFill>
                <a:latin typeface="-apple-system"/>
                <a:hlinkClick r:id="rId2" tooltip="Автор публикации"/>
              </a:rPr>
              <a:t>esetnod32</a:t>
            </a:r>
            <a:r>
              <a:rPr lang="ru-RU" sz="1200" dirty="0" smtClean="0">
                <a:solidFill>
                  <a:srgbClr val="548EAA"/>
                </a:solidFill>
                <a:latin typeface="-apple-system"/>
              </a:rPr>
              <a:t> </a:t>
            </a:r>
            <a:r>
              <a:rPr lang="ru-RU" sz="1200" dirty="0" smtClean="0">
                <a:solidFill>
                  <a:srgbClr val="5F5F5F"/>
                </a:solidFill>
                <a:latin typeface="-apple-system"/>
              </a:rPr>
              <a:t>17 </a:t>
            </a:r>
            <a:r>
              <a:rPr lang="ru-RU" sz="1200" dirty="0">
                <a:solidFill>
                  <a:srgbClr val="5F5F5F"/>
                </a:solidFill>
                <a:latin typeface="-apple-system"/>
              </a:rPr>
              <a:t>октября 2016 в 15:51</a:t>
            </a:r>
            <a:endParaRPr lang="ru-RU" sz="1200" dirty="0"/>
          </a:p>
        </p:txBody>
      </p:sp>
      <p:sp>
        <p:nvSpPr>
          <p:cNvPr id="11" name="Прямоугольник 10"/>
          <p:cNvSpPr/>
          <p:nvPr/>
        </p:nvSpPr>
        <p:spPr>
          <a:xfrm>
            <a:off x="175054" y="576475"/>
            <a:ext cx="9144000" cy="769441"/>
          </a:xfrm>
          <a:prstGeom prst="rect">
            <a:avLst/>
          </a:prstGeom>
        </p:spPr>
        <p:txBody>
          <a:bodyPr wrap="square">
            <a:spAutoFit/>
          </a:bodyPr>
          <a:lstStyle/>
          <a:p>
            <a:r>
              <a:rPr lang="ru-RU" sz="3200" dirty="0">
                <a:solidFill>
                  <a:srgbClr val="343434"/>
                </a:solidFill>
                <a:latin typeface="Fira Sans"/>
              </a:rPr>
              <a:t>Исследование </a:t>
            </a:r>
            <a:r>
              <a:rPr lang="ru-RU" sz="3200" dirty="0" err="1">
                <a:solidFill>
                  <a:srgbClr val="343434"/>
                </a:solidFill>
                <a:latin typeface="Fira Sans"/>
              </a:rPr>
              <a:t>руткита</a:t>
            </a:r>
            <a:r>
              <a:rPr lang="ru-RU" sz="3200" dirty="0">
                <a:solidFill>
                  <a:srgbClr val="343434"/>
                </a:solidFill>
                <a:latin typeface="Fira Sans"/>
              </a:rPr>
              <a:t> </a:t>
            </a:r>
            <a:r>
              <a:rPr lang="ru-RU" sz="3200" dirty="0" err="1">
                <a:solidFill>
                  <a:srgbClr val="343434"/>
                </a:solidFill>
                <a:latin typeface="Fira Sans"/>
              </a:rPr>
              <a:t>Cremes</a:t>
            </a:r>
            <a:endParaRPr lang="ru-RU" sz="3200" b="1" dirty="0">
              <a:solidFill>
                <a:srgbClr val="333333"/>
              </a:solidFill>
              <a:latin typeface="-apple-system"/>
            </a:endParaRPr>
          </a:p>
          <a:p>
            <a:r>
              <a:rPr lang="ru-RU" sz="1200" dirty="0">
                <a:solidFill>
                  <a:srgbClr val="5E6973"/>
                </a:solidFill>
                <a:latin typeface="-apple-system"/>
                <a:hlinkClick r:id="rId4" tooltip="Вы не подписаны на этот хаб"/>
              </a:rPr>
              <a:t>Антивирусная </a:t>
            </a:r>
            <a:r>
              <a:rPr lang="ru-RU" sz="1200" dirty="0" smtClean="0">
                <a:solidFill>
                  <a:srgbClr val="5E6973"/>
                </a:solidFill>
                <a:latin typeface="-apple-system"/>
                <a:hlinkClick r:id="rId4" tooltip="Вы не подписаны на этот хаб"/>
              </a:rPr>
              <a:t>защита</a:t>
            </a:r>
            <a:r>
              <a:rPr lang="ru-RU" sz="1200" dirty="0" smtClean="0">
                <a:solidFill>
                  <a:srgbClr val="5E6973"/>
                </a:solidFill>
                <a:latin typeface="-apple-system"/>
              </a:rPr>
              <a:t>, </a:t>
            </a:r>
            <a:r>
              <a:rPr lang="ru-RU" sz="1200" dirty="0" smtClean="0">
                <a:solidFill>
                  <a:srgbClr val="5E6973"/>
                </a:solidFill>
                <a:latin typeface="-apple-system"/>
                <a:hlinkClick r:id="rId5" tooltip="Вы не подписаны на этот хаб"/>
              </a:rPr>
              <a:t>Блог </a:t>
            </a:r>
            <a:r>
              <a:rPr lang="ru-RU" sz="1200" dirty="0">
                <a:solidFill>
                  <a:srgbClr val="5E6973"/>
                </a:solidFill>
                <a:latin typeface="-apple-system"/>
                <a:hlinkClick r:id="rId5" tooltip="Вы не подписаны на этот хаб"/>
              </a:rPr>
              <a:t>компании ESET NOD32</a:t>
            </a:r>
            <a:endParaRPr lang="ru-RU" sz="1200" b="0" i="0" dirty="0">
              <a:solidFill>
                <a:srgbClr val="5E6973"/>
              </a:solidFill>
              <a:effectLst/>
              <a:latin typeface="-apple-system"/>
            </a:endParaRPr>
          </a:p>
        </p:txBody>
      </p:sp>
      <p:sp>
        <p:nvSpPr>
          <p:cNvPr id="12" name="Прямоугольник 11"/>
          <p:cNvSpPr/>
          <p:nvPr/>
        </p:nvSpPr>
        <p:spPr>
          <a:xfrm>
            <a:off x="175054" y="1734268"/>
            <a:ext cx="11681254" cy="1415772"/>
          </a:xfrm>
          <a:prstGeom prst="rect">
            <a:avLst/>
          </a:prstGeom>
        </p:spPr>
        <p:txBody>
          <a:bodyPr wrap="square">
            <a:spAutoFit/>
          </a:bodyPr>
          <a:lstStyle/>
          <a:p>
            <a:r>
              <a:rPr lang="ru-RU" sz="2000" b="1" dirty="0">
                <a:solidFill>
                  <a:srgbClr val="222222"/>
                </a:solidFill>
                <a:latin typeface="Fira Sans"/>
              </a:rPr>
              <a:t>Плагин </a:t>
            </a:r>
            <a:r>
              <a:rPr lang="ru-RU" sz="2000" b="1" i="1" dirty="0" err="1" smtClean="0">
                <a:solidFill>
                  <a:srgbClr val="222222"/>
                </a:solidFill>
                <a:latin typeface="Fira Sans"/>
              </a:rPr>
              <a:t>kgate</a:t>
            </a:r>
            <a:endParaRPr lang="ru-RU" sz="2000" b="1" dirty="0" smtClean="0">
              <a:solidFill>
                <a:srgbClr val="222222"/>
              </a:solidFill>
              <a:latin typeface="Fira Sans"/>
            </a:endParaRPr>
          </a:p>
          <a:p>
            <a:r>
              <a:rPr lang="ru-RU" dirty="0"/>
              <a:t/>
            </a:r>
            <a:br>
              <a:rPr lang="ru-RU" dirty="0"/>
            </a:br>
            <a:r>
              <a:rPr lang="ru-RU" sz="1600" dirty="0">
                <a:solidFill>
                  <a:srgbClr val="222222"/>
                </a:solidFill>
                <a:latin typeface="-apple-system"/>
              </a:rPr>
              <a:t>Плагин </a:t>
            </a:r>
            <a:r>
              <a:rPr lang="ru-RU" sz="1600" i="1" dirty="0" err="1">
                <a:solidFill>
                  <a:srgbClr val="222222"/>
                </a:solidFill>
                <a:latin typeface="-apple-system"/>
              </a:rPr>
              <a:t>kgate</a:t>
            </a:r>
            <a:r>
              <a:rPr lang="ru-RU" sz="1600" dirty="0">
                <a:solidFill>
                  <a:srgbClr val="222222"/>
                </a:solidFill>
                <a:latin typeface="-apple-system"/>
              </a:rPr>
              <a:t> используется в качестве установщика в систему </a:t>
            </a:r>
            <a:r>
              <a:rPr lang="ru-RU" sz="1600" dirty="0" err="1">
                <a:solidFill>
                  <a:srgbClr val="222222"/>
                </a:solidFill>
                <a:latin typeface="-apple-system"/>
              </a:rPr>
              <a:t>Ring</a:t>
            </a:r>
            <a:r>
              <a:rPr lang="ru-RU" sz="1600" dirty="0">
                <a:solidFill>
                  <a:srgbClr val="222222"/>
                </a:solidFill>
                <a:latin typeface="-apple-system"/>
              </a:rPr>
              <a:t> 0 кода как на 32-х, так и на 64-битных версиях </a:t>
            </a:r>
            <a:r>
              <a:rPr lang="ru-RU" sz="1600" dirty="0" err="1">
                <a:solidFill>
                  <a:srgbClr val="222222"/>
                </a:solidFill>
                <a:latin typeface="-apple-system"/>
              </a:rPr>
              <a:t>Windows</a:t>
            </a:r>
            <a:r>
              <a:rPr lang="ru-RU" sz="1600" dirty="0">
                <a:solidFill>
                  <a:srgbClr val="222222"/>
                </a:solidFill>
                <a:latin typeface="-apple-system"/>
              </a:rPr>
              <a:t>. Для 32-битной системы, </a:t>
            </a:r>
            <a:r>
              <a:rPr lang="ru-RU" sz="1600" i="1" dirty="0" err="1">
                <a:solidFill>
                  <a:srgbClr val="222222"/>
                </a:solidFill>
                <a:latin typeface="-apple-system"/>
              </a:rPr>
              <a:t>kgate</a:t>
            </a:r>
            <a:r>
              <a:rPr lang="ru-RU" sz="1600" dirty="0">
                <a:solidFill>
                  <a:srgbClr val="222222"/>
                </a:solidFill>
                <a:latin typeface="-apple-system"/>
              </a:rPr>
              <a:t> прибегает к использованию функций драйвера </a:t>
            </a:r>
            <a:r>
              <a:rPr lang="ru-RU" sz="1600" dirty="0" err="1">
                <a:solidFill>
                  <a:srgbClr val="222222"/>
                </a:solidFill>
                <a:latin typeface="-apple-system"/>
              </a:rPr>
              <a:t>Agnitum</a:t>
            </a:r>
            <a:r>
              <a:rPr lang="ru-RU" sz="1600" dirty="0">
                <a:solidFill>
                  <a:srgbClr val="222222"/>
                </a:solidFill>
                <a:latin typeface="-apple-system"/>
              </a:rPr>
              <a:t> Sandbox.sys, который позволяет с использованием специального IOCTL запроса загрузить драйвер </a:t>
            </a:r>
            <a:r>
              <a:rPr lang="ru-RU" sz="1600" dirty="0" err="1">
                <a:solidFill>
                  <a:srgbClr val="222222"/>
                </a:solidFill>
                <a:latin typeface="-apple-system"/>
              </a:rPr>
              <a:t>руткита</a:t>
            </a:r>
            <a:r>
              <a:rPr lang="ru-RU" sz="1600" dirty="0">
                <a:solidFill>
                  <a:srgbClr val="222222"/>
                </a:solidFill>
                <a:latin typeface="-apple-system"/>
              </a:rPr>
              <a:t> в систему</a:t>
            </a:r>
            <a:r>
              <a:rPr lang="ru-RU" sz="1600" dirty="0" smtClean="0">
                <a:solidFill>
                  <a:srgbClr val="222222"/>
                </a:solidFill>
                <a:latin typeface="-apple-system"/>
              </a:rPr>
              <a:t>.</a:t>
            </a:r>
            <a:endParaRPr lang="ru-RU" sz="1600" dirty="0"/>
          </a:p>
        </p:txBody>
      </p:sp>
      <p:sp>
        <p:nvSpPr>
          <p:cNvPr id="13" name="Прямоугольник 12"/>
          <p:cNvSpPr/>
          <p:nvPr/>
        </p:nvSpPr>
        <p:spPr>
          <a:xfrm>
            <a:off x="175054" y="3538393"/>
            <a:ext cx="6096000" cy="400110"/>
          </a:xfrm>
          <a:prstGeom prst="rect">
            <a:avLst/>
          </a:prstGeom>
        </p:spPr>
        <p:txBody>
          <a:bodyPr>
            <a:spAutoFit/>
          </a:bodyPr>
          <a:lstStyle/>
          <a:p>
            <a:r>
              <a:rPr lang="ru-RU" sz="2000" b="1" dirty="0">
                <a:solidFill>
                  <a:srgbClr val="222222"/>
                </a:solidFill>
                <a:latin typeface="Fira Sans"/>
              </a:rPr>
              <a:t>Плагин </a:t>
            </a:r>
            <a:r>
              <a:rPr lang="en-US" sz="2000" b="1" i="1" dirty="0" err="1" smtClean="0">
                <a:solidFill>
                  <a:srgbClr val="222222"/>
                </a:solidFill>
                <a:latin typeface="Fira Sans"/>
              </a:rPr>
              <a:t>xkgate</a:t>
            </a:r>
            <a:endParaRPr lang="ru-RU" sz="2000" b="1" dirty="0"/>
          </a:p>
        </p:txBody>
      </p:sp>
      <p:sp>
        <p:nvSpPr>
          <p:cNvPr id="14" name="Прямоугольник 13"/>
          <p:cNvSpPr/>
          <p:nvPr/>
        </p:nvSpPr>
        <p:spPr>
          <a:xfrm>
            <a:off x="175054" y="4098227"/>
            <a:ext cx="12016946" cy="1631216"/>
          </a:xfrm>
          <a:prstGeom prst="rect">
            <a:avLst/>
          </a:prstGeom>
        </p:spPr>
        <p:txBody>
          <a:bodyPr wrap="square">
            <a:spAutoFit/>
          </a:bodyPr>
          <a:lstStyle/>
          <a:p>
            <a:r>
              <a:rPr lang="ru-RU" sz="1600" dirty="0">
                <a:solidFill>
                  <a:srgbClr val="222222"/>
                </a:solidFill>
                <a:latin typeface="-apple-system"/>
              </a:rPr>
              <a:t>Для загрузки этого </a:t>
            </a:r>
            <a:r>
              <a:rPr lang="ru-RU" sz="1600" dirty="0" err="1">
                <a:solidFill>
                  <a:srgbClr val="222222"/>
                </a:solidFill>
                <a:latin typeface="-apple-system"/>
              </a:rPr>
              <a:t>Ring</a:t>
            </a:r>
            <a:r>
              <a:rPr lang="ru-RU" sz="1600" dirty="0">
                <a:solidFill>
                  <a:srgbClr val="222222"/>
                </a:solidFill>
                <a:latin typeface="-apple-system"/>
              </a:rPr>
              <a:t> 0 кода авторы </a:t>
            </a:r>
            <a:r>
              <a:rPr lang="ru-RU" sz="1600" dirty="0" err="1">
                <a:solidFill>
                  <a:srgbClr val="222222"/>
                </a:solidFill>
                <a:latin typeface="-apple-system"/>
              </a:rPr>
              <a:t>Cremes</a:t>
            </a:r>
            <a:r>
              <a:rPr lang="ru-RU" sz="1600" dirty="0">
                <a:solidFill>
                  <a:srgbClr val="222222"/>
                </a:solidFill>
                <a:latin typeface="-apple-system"/>
              </a:rPr>
              <a:t> выбрали еще одну жертву — драйвер </a:t>
            </a:r>
            <a:r>
              <a:rPr lang="ru-RU" sz="1600" dirty="0" err="1">
                <a:solidFill>
                  <a:srgbClr val="222222"/>
                </a:solidFill>
                <a:latin typeface="-apple-system"/>
              </a:rPr>
              <a:t>Avast</a:t>
            </a:r>
            <a:r>
              <a:rPr lang="ru-RU" sz="1600" dirty="0">
                <a:solidFill>
                  <a:srgbClr val="222222"/>
                </a:solidFill>
                <a:latin typeface="-apple-system"/>
              </a:rPr>
              <a:t>. Эксплуатация этого драйвера сложнее чем драйвера </a:t>
            </a:r>
            <a:r>
              <a:rPr lang="ru-RU" sz="1600" dirty="0" err="1">
                <a:solidFill>
                  <a:srgbClr val="222222"/>
                </a:solidFill>
                <a:latin typeface="-apple-system"/>
              </a:rPr>
              <a:t>Agnitum</a:t>
            </a:r>
            <a:r>
              <a:rPr lang="ru-RU" sz="1600" dirty="0">
                <a:solidFill>
                  <a:srgbClr val="222222"/>
                </a:solidFill>
                <a:latin typeface="-apple-system"/>
              </a:rPr>
              <a:t>, рассмотрим его более </a:t>
            </a:r>
            <a:r>
              <a:rPr lang="ru-RU" sz="1600" dirty="0" smtClean="0">
                <a:solidFill>
                  <a:srgbClr val="222222"/>
                </a:solidFill>
                <a:latin typeface="-apple-system"/>
              </a:rPr>
              <a:t>подробно…</a:t>
            </a:r>
            <a:endParaRPr lang="en-US" sz="1600" dirty="0" smtClean="0">
              <a:solidFill>
                <a:srgbClr val="222222"/>
              </a:solidFill>
              <a:latin typeface="-apple-system"/>
            </a:endParaRPr>
          </a:p>
          <a:p>
            <a:r>
              <a:rPr lang="ru-RU" sz="1600" dirty="0" smtClean="0">
                <a:solidFill>
                  <a:srgbClr val="222222"/>
                </a:solidFill>
                <a:latin typeface="-apple-system"/>
              </a:rPr>
              <a:t>После </a:t>
            </a:r>
            <a:r>
              <a:rPr lang="ru-RU" sz="1600" dirty="0">
                <a:solidFill>
                  <a:srgbClr val="222222"/>
                </a:solidFill>
                <a:latin typeface="-apple-system"/>
              </a:rPr>
              <a:t>создания процесса aswSnx.exe с остановленным стартовым потоком, функция дублирует открытый дескриптор на устройство </a:t>
            </a:r>
            <a:r>
              <a:rPr lang="ru-RU" sz="1600" i="1" dirty="0">
                <a:solidFill>
                  <a:srgbClr val="222222"/>
                </a:solidFill>
                <a:latin typeface="-apple-system"/>
              </a:rPr>
              <a:t>\</a:t>
            </a:r>
            <a:r>
              <a:rPr lang="ru-RU" sz="1600" i="1" dirty="0" err="1">
                <a:solidFill>
                  <a:srgbClr val="222222"/>
                </a:solidFill>
                <a:latin typeface="-apple-system"/>
              </a:rPr>
              <a:t>Device</a:t>
            </a:r>
            <a:r>
              <a:rPr lang="ru-RU" sz="1600" i="1" dirty="0">
                <a:solidFill>
                  <a:srgbClr val="222222"/>
                </a:solidFill>
                <a:latin typeface="-apple-system"/>
              </a:rPr>
              <a:t>\</a:t>
            </a:r>
            <a:r>
              <a:rPr lang="ru-RU" sz="1600" i="1" dirty="0" err="1">
                <a:solidFill>
                  <a:srgbClr val="222222"/>
                </a:solidFill>
                <a:latin typeface="-apple-system"/>
              </a:rPr>
              <a:t>aswSnx</a:t>
            </a:r>
            <a:r>
              <a:rPr lang="ru-RU" sz="1600" dirty="0">
                <a:solidFill>
                  <a:srgbClr val="222222"/>
                </a:solidFill>
                <a:latin typeface="-apple-system"/>
              </a:rPr>
              <a:t> из процесса плагина в новый процесс aswSnx.exe. Далее туда же копируется специальный код из секции плагина .</a:t>
            </a:r>
            <a:r>
              <a:rPr lang="ru-RU" sz="1600" dirty="0" err="1">
                <a:solidFill>
                  <a:srgbClr val="222222"/>
                </a:solidFill>
                <a:latin typeface="-apple-system"/>
              </a:rPr>
              <a:t>avit</a:t>
            </a:r>
            <a:r>
              <a:rPr lang="ru-RU" sz="1600" dirty="0">
                <a:solidFill>
                  <a:srgbClr val="222222"/>
                </a:solidFill>
                <a:latin typeface="-apple-system"/>
              </a:rPr>
              <a:t>, которая отвечает за взаимодействие с драйвером </a:t>
            </a:r>
            <a:r>
              <a:rPr lang="ru-RU" sz="1600" dirty="0" err="1">
                <a:solidFill>
                  <a:srgbClr val="222222"/>
                </a:solidFill>
                <a:latin typeface="-apple-system"/>
              </a:rPr>
              <a:t>Avast</a:t>
            </a:r>
            <a:r>
              <a:rPr lang="ru-RU" sz="1600" dirty="0">
                <a:solidFill>
                  <a:srgbClr val="222222"/>
                </a:solidFill>
                <a:latin typeface="-apple-system"/>
              </a:rPr>
              <a:t>. Он выполняет функцию </a:t>
            </a:r>
            <a:r>
              <a:rPr lang="ru-RU" sz="1600" i="1" dirty="0" err="1">
                <a:solidFill>
                  <a:srgbClr val="222222"/>
                </a:solidFill>
                <a:latin typeface="-apple-system"/>
              </a:rPr>
              <a:t>DeviceIoControl</a:t>
            </a:r>
            <a:r>
              <a:rPr lang="ru-RU" sz="1600" dirty="0">
                <a:solidFill>
                  <a:srgbClr val="222222"/>
                </a:solidFill>
                <a:latin typeface="-apple-system"/>
              </a:rPr>
              <a:t>, которая приводит к исполнению вредоносного </a:t>
            </a:r>
            <a:r>
              <a:rPr lang="ru-RU" sz="1600" dirty="0" err="1">
                <a:solidFill>
                  <a:srgbClr val="222222"/>
                </a:solidFill>
                <a:latin typeface="-apple-system"/>
              </a:rPr>
              <a:t>Ring</a:t>
            </a:r>
            <a:r>
              <a:rPr lang="ru-RU" sz="1600" dirty="0">
                <a:solidFill>
                  <a:srgbClr val="222222"/>
                </a:solidFill>
                <a:latin typeface="-apple-system"/>
              </a:rPr>
              <a:t> 0 кода.</a:t>
            </a:r>
            <a:endParaRPr lang="ru-RU" sz="1600" dirty="0"/>
          </a:p>
        </p:txBody>
      </p:sp>
      <p:sp>
        <p:nvSpPr>
          <p:cNvPr id="15" name="Прямоугольник 14"/>
          <p:cNvSpPr/>
          <p:nvPr/>
        </p:nvSpPr>
        <p:spPr>
          <a:xfrm>
            <a:off x="175054" y="6287045"/>
            <a:ext cx="5616153" cy="400110"/>
          </a:xfrm>
          <a:prstGeom prst="rect">
            <a:avLst/>
          </a:prstGeom>
        </p:spPr>
        <p:txBody>
          <a:bodyPr wrap="none">
            <a:spAutoFit/>
          </a:bodyPr>
          <a:lstStyle/>
          <a:p>
            <a:r>
              <a:rPr lang="ru-RU" sz="2000" b="1" u="sng" dirty="0">
                <a:solidFill>
                  <a:schemeClr val="accent1"/>
                </a:solidFill>
                <a:hlinkClick r:id="rId6"/>
              </a:rPr>
              <a:t>https://habrahabr.ru/company/eset/blog/312872/</a:t>
            </a:r>
            <a:endParaRPr lang="ru-RU" sz="2000" b="1" u="sng" dirty="0">
              <a:solidFill>
                <a:schemeClr val="accent1"/>
              </a:solidFill>
            </a:endParaRPr>
          </a:p>
        </p:txBody>
      </p:sp>
    </p:spTree>
    <p:extLst>
      <p:ext uri="{BB962C8B-B14F-4D97-AF65-F5344CB8AC3E}">
        <p14:creationId xmlns:p14="http://schemas.microsoft.com/office/powerpoint/2010/main" val="2291718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817"/>
            <a:ext cx="5822185" cy="4999153"/>
          </a:xfrm>
          <a:prstGeom prst="rect">
            <a:avLst/>
          </a:prstGeom>
        </p:spPr>
      </p:pic>
      <p:pic>
        <p:nvPicPr>
          <p:cNvPr id="5" name="Рисунок 4"/>
          <p:cNvPicPr>
            <a:picLocks noChangeAspect="1"/>
          </p:cNvPicPr>
          <p:nvPr/>
        </p:nvPicPr>
        <p:blipFill rotWithShape="1">
          <a:blip r:embed="rId3" cstate="print">
            <a:extLst>
              <a:ext uri="{28A0092B-C50C-407E-A947-70E740481C1C}">
                <a14:useLocalDpi xmlns:a14="http://schemas.microsoft.com/office/drawing/2010/main" val="0"/>
              </a:ext>
            </a:extLst>
          </a:blip>
          <a:srcRect r="22413"/>
          <a:stretch/>
        </p:blipFill>
        <p:spPr>
          <a:xfrm>
            <a:off x="5822185" y="756428"/>
            <a:ext cx="6369815" cy="5603624"/>
          </a:xfrm>
          <a:prstGeom prst="rect">
            <a:avLst/>
          </a:prstGeom>
        </p:spPr>
      </p:pic>
    </p:spTree>
    <p:extLst>
      <p:ext uri="{BB962C8B-B14F-4D97-AF65-F5344CB8AC3E}">
        <p14:creationId xmlns:p14="http://schemas.microsoft.com/office/powerpoint/2010/main" val="256549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ytimg.com/vi/Ih3dWq2Ov5k/maxresdefaul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0"/>
            <a:ext cx="6197613" cy="38250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артинки по запросу cs go aimbo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137728" y="0"/>
            <a:ext cx="5903932" cy="3873843"/>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6876535" y="3871675"/>
            <a:ext cx="5315465" cy="2986325"/>
          </a:xfrm>
          <a:prstGeom prst="rect">
            <a:avLst/>
          </a:prstGeom>
        </p:spPr>
      </p:pic>
      <p:pic>
        <p:nvPicPr>
          <p:cNvPr id="5" name="Рисунок 4"/>
          <p:cNvPicPr>
            <a:picLocks noChangeAspect="1"/>
          </p:cNvPicPr>
          <p:nvPr/>
        </p:nvPicPr>
        <p:blipFill rotWithShape="1">
          <a:blip r:embed="rId5"/>
          <a:srcRect l="4760" t="21464" b="22016"/>
          <a:stretch/>
        </p:blipFill>
        <p:spPr>
          <a:xfrm>
            <a:off x="0" y="2991200"/>
            <a:ext cx="4868562" cy="3866800"/>
          </a:xfrm>
          <a:prstGeom prst="rect">
            <a:avLst/>
          </a:prstGeom>
        </p:spPr>
      </p:pic>
    </p:spTree>
    <p:extLst>
      <p:ext uri="{BB962C8B-B14F-4D97-AF65-F5344CB8AC3E}">
        <p14:creationId xmlns:p14="http://schemas.microsoft.com/office/powerpoint/2010/main" val="743249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msclass.info/127/proj/rop5.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912708" y="162239"/>
            <a:ext cx="5655276" cy="3880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Похожее изображение"/>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4590535" cy="404226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0" y="4395787"/>
            <a:ext cx="11961341" cy="2462213"/>
          </a:xfrm>
          <a:prstGeom prst="rect">
            <a:avLst/>
          </a:prstGeom>
        </p:spPr>
        <p:txBody>
          <a:bodyPr wrap="square">
            <a:spAutoFit/>
          </a:bodyPr>
          <a:lstStyle/>
          <a:p>
            <a:pPr>
              <a:buFont typeface="Arial" panose="020B0604020202020204" pitchFamily="34" charset="0"/>
              <a:buChar char="•"/>
            </a:pPr>
            <a:r>
              <a:rPr lang="en-US" sz="1400" b="1" dirty="0" err="1">
                <a:latin typeface="Arial" panose="020B0604020202020204" pitchFamily="34" charset="0"/>
              </a:rPr>
              <a:t>VirtualAlloc</a:t>
            </a:r>
            <a:r>
              <a:rPr lang="en-US" sz="1400" b="1" dirty="0">
                <a:latin typeface="Arial" panose="020B0604020202020204" pitchFamily="34" charset="0"/>
              </a:rPr>
              <a:t>(MEM_COMMIT + PAGE_READWRITE_EXECUTE) </a:t>
            </a:r>
            <a:r>
              <a:rPr lang="en-US" sz="1400" dirty="0">
                <a:latin typeface="Arial" panose="020B0604020202020204" pitchFamily="34" charset="0"/>
              </a:rPr>
              <a:t>+ copy </a:t>
            </a:r>
            <a:r>
              <a:rPr lang="en-US" sz="1400" dirty="0" smtClean="0">
                <a:latin typeface="Arial" panose="020B0604020202020204" pitchFamily="34" charset="0"/>
              </a:rPr>
              <a:t>memory.</a:t>
            </a:r>
            <a:r>
              <a:rPr lang="en-US" sz="1400" dirty="0">
                <a:latin typeface="Arial" panose="020B0604020202020204" pitchFamily="34" charset="0"/>
              </a:rPr>
              <a:t> </a:t>
            </a:r>
            <a:r>
              <a:rPr lang="en-US" sz="1400" dirty="0" smtClean="0">
                <a:latin typeface="Arial" panose="020B0604020202020204" pitchFamily="34" charset="0"/>
              </a:rPr>
              <a:t>This </a:t>
            </a:r>
            <a:r>
              <a:rPr lang="en-US" sz="1400" dirty="0">
                <a:latin typeface="Arial" panose="020B0604020202020204" pitchFamily="34" charset="0"/>
              </a:rPr>
              <a:t>will allow you to create a new executable memory region, copy your shellcode to it, and execute it. This technique may require you to chain 2 API’s into each other.</a:t>
            </a:r>
          </a:p>
          <a:p>
            <a:pPr>
              <a:buFont typeface="Arial" panose="020B0604020202020204" pitchFamily="34" charset="0"/>
              <a:buChar char="•"/>
            </a:pPr>
            <a:r>
              <a:rPr lang="en-US" sz="1400" b="1" dirty="0" err="1">
                <a:latin typeface="Arial" panose="020B0604020202020204" pitchFamily="34" charset="0"/>
              </a:rPr>
              <a:t>HeapCreate</a:t>
            </a:r>
            <a:r>
              <a:rPr lang="en-US" sz="1400" dirty="0">
                <a:latin typeface="Arial" panose="020B0604020202020204" pitchFamily="34" charset="0"/>
              </a:rPr>
              <a:t>(HEAP_CREATE_ENABLE_EXECUTE) + </a:t>
            </a:r>
            <a:r>
              <a:rPr lang="en-US" sz="1400" dirty="0" err="1">
                <a:latin typeface="Arial" panose="020B0604020202020204" pitchFamily="34" charset="0"/>
              </a:rPr>
              <a:t>HeapAlloc</a:t>
            </a:r>
            <a:r>
              <a:rPr lang="en-US" sz="1400" dirty="0">
                <a:latin typeface="Arial" panose="020B0604020202020204" pitchFamily="34" charset="0"/>
              </a:rPr>
              <a:t>() + copy memory. In essence, this function will provide a very similar technique as </a:t>
            </a:r>
            <a:r>
              <a:rPr lang="en-US" sz="1400" dirty="0" err="1">
                <a:latin typeface="Arial" panose="020B0604020202020204" pitchFamily="34" charset="0"/>
              </a:rPr>
              <a:t>VirtualAlloc</a:t>
            </a:r>
            <a:r>
              <a:rPr lang="en-US" sz="1400" dirty="0">
                <a:latin typeface="Arial" panose="020B0604020202020204" pitchFamily="34" charset="0"/>
              </a:rPr>
              <a:t>(), but may require 3 API’s to be chained together))</a:t>
            </a:r>
          </a:p>
          <a:p>
            <a:pPr>
              <a:buFont typeface="Arial" panose="020B0604020202020204" pitchFamily="34" charset="0"/>
              <a:buChar char="•"/>
            </a:pPr>
            <a:r>
              <a:rPr lang="en-US" sz="1400" b="1" dirty="0" err="1">
                <a:latin typeface="Arial" panose="020B0604020202020204" pitchFamily="34" charset="0"/>
              </a:rPr>
              <a:t>SetProcessDEPPolicy</a:t>
            </a:r>
            <a:r>
              <a:rPr lang="en-US" sz="1400" b="1" dirty="0">
                <a:latin typeface="Arial" panose="020B0604020202020204" pitchFamily="34" charset="0"/>
              </a:rPr>
              <a:t>()</a:t>
            </a:r>
            <a:r>
              <a:rPr lang="en-US" sz="1400" dirty="0">
                <a:latin typeface="Arial" panose="020B0604020202020204" pitchFamily="34" charset="0"/>
              </a:rPr>
              <a:t>. This allows you to change the DEP policy for the current process (so you can execute the shellcode from the stack) (Vista SP1, XP SP3, Server 2008, and only when DEP Policy is set to </a:t>
            </a:r>
            <a:r>
              <a:rPr lang="en-US" sz="1400" dirty="0" err="1">
                <a:latin typeface="Arial" panose="020B0604020202020204" pitchFamily="34" charset="0"/>
              </a:rPr>
              <a:t>OptIn</a:t>
            </a:r>
            <a:r>
              <a:rPr lang="en-US" sz="1400" dirty="0">
                <a:latin typeface="Arial" panose="020B0604020202020204" pitchFamily="34" charset="0"/>
              </a:rPr>
              <a:t> or </a:t>
            </a:r>
            <a:r>
              <a:rPr lang="en-US" sz="1400" dirty="0" err="1">
                <a:latin typeface="Arial" panose="020B0604020202020204" pitchFamily="34" charset="0"/>
              </a:rPr>
              <a:t>OptOut</a:t>
            </a:r>
            <a:r>
              <a:rPr lang="en-US" sz="1400" dirty="0">
                <a:latin typeface="Arial" panose="020B0604020202020204" pitchFamily="34" charset="0"/>
              </a:rPr>
              <a:t>)</a:t>
            </a:r>
          </a:p>
          <a:p>
            <a:pPr>
              <a:buFont typeface="Arial" panose="020B0604020202020204" pitchFamily="34" charset="0"/>
              <a:buChar char="•"/>
            </a:pPr>
            <a:r>
              <a:rPr lang="en-US" sz="1400" b="1" dirty="0" err="1">
                <a:latin typeface="Arial" panose="020B0604020202020204" pitchFamily="34" charset="0"/>
              </a:rPr>
              <a:t>NtSetInformationProcess</a:t>
            </a:r>
            <a:r>
              <a:rPr lang="en-US" sz="1400" b="1" dirty="0" smtClean="0">
                <a:latin typeface="Arial" panose="020B0604020202020204" pitchFamily="34" charset="0"/>
              </a:rPr>
              <a:t>()</a:t>
            </a:r>
            <a:r>
              <a:rPr lang="en-US" sz="1400" dirty="0" smtClean="0">
                <a:latin typeface="Arial" panose="020B0604020202020204" pitchFamily="34" charset="0"/>
              </a:rPr>
              <a:t>. This </a:t>
            </a:r>
            <a:r>
              <a:rPr lang="en-US" sz="1400" dirty="0">
                <a:latin typeface="Arial" panose="020B0604020202020204" pitchFamily="34" charset="0"/>
              </a:rPr>
              <a:t>function will change the DEP policy for the current process so you can execute your shellcode from the stack.</a:t>
            </a:r>
          </a:p>
          <a:p>
            <a:pPr>
              <a:buFont typeface="Arial" panose="020B0604020202020204" pitchFamily="34" charset="0"/>
              <a:buChar char="•"/>
            </a:pPr>
            <a:r>
              <a:rPr lang="en-US" sz="1400" b="1" dirty="0" err="1">
                <a:latin typeface="Arial" panose="020B0604020202020204" pitchFamily="34" charset="0"/>
              </a:rPr>
              <a:t>VirtualProtect</a:t>
            </a:r>
            <a:r>
              <a:rPr lang="en-US" sz="1400" b="1" dirty="0">
                <a:latin typeface="Arial" panose="020B0604020202020204" pitchFamily="34" charset="0"/>
              </a:rPr>
              <a:t>(PAGE_READ_WRITE_EXECUTE)</a:t>
            </a:r>
            <a:r>
              <a:rPr lang="en-US" sz="1400" dirty="0">
                <a:latin typeface="Arial" panose="020B0604020202020204" pitchFamily="34" charset="0"/>
              </a:rPr>
              <a:t>. This function will change the access protection level of a given memory page, allowing you to mark the location where your shellcode resides as executable.</a:t>
            </a:r>
          </a:p>
          <a:p>
            <a:pPr>
              <a:buFont typeface="Arial" panose="020B0604020202020204" pitchFamily="34" charset="0"/>
              <a:buChar char="•"/>
            </a:pPr>
            <a:r>
              <a:rPr lang="en-US" sz="1400" b="1" dirty="0" err="1">
                <a:latin typeface="Arial" panose="020B0604020202020204" pitchFamily="34" charset="0"/>
              </a:rPr>
              <a:t>WriteProcessMemory</a:t>
            </a:r>
            <a:r>
              <a:rPr lang="en-US" sz="1400" b="1" dirty="0">
                <a:latin typeface="Arial" panose="020B0604020202020204" pitchFamily="34" charset="0"/>
              </a:rPr>
              <a:t>().</a:t>
            </a:r>
            <a:r>
              <a:rPr lang="en-US" sz="1400" dirty="0">
                <a:latin typeface="Arial" panose="020B0604020202020204" pitchFamily="34" charset="0"/>
              </a:rPr>
              <a:t> This will allow you to copy your shellcode to another (executable) location, so you can jump to it and execute the shellcode. The target location must be writable and executable.</a:t>
            </a:r>
            <a:endParaRPr lang="en-US" sz="1400" b="0" i="0" dirty="0">
              <a:effectLst/>
              <a:latin typeface="Arial" panose="020B0604020202020204" pitchFamily="34" charset="0"/>
            </a:endParaRPr>
          </a:p>
        </p:txBody>
      </p:sp>
    </p:spTree>
    <p:extLst>
      <p:ext uri="{BB962C8B-B14F-4D97-AF65-F5344CB8AC3E}">
        <p14:creationId xmlns:p14="http://schemas.microsoft.com/office/powerpoint/2010/main" val="21867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1566</Words>
  <Application>Microsoft Office PowerPoint</Application>
  <PresentationFormat>Широкоэкранный</PresentationFormat>
  <Paragraphs>399</Paragraphs>
  <Slides>29</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29</vt:i4>
      </vt:variant>
    </vt:vector>
  </HeadingPairs>
  <TitlesOfParts>
    <vt:vector size="39" baseType="lpstr">
      <vt:lpstr>-apple-system</vt:lpstr>
      <vt:lpstr>Arial</vt:lpstr>
      <vt:lpstr>Calibri</vt:lpstr>
      <vt:lpstr>Calibri Light</vt:lpstr>
      <vt:lpstr>Consolas</vt:lpstr>
      <vt:lpstr>Courier New</vt:lpstr>
      <vt:lpstr>Fira Sans</vt:lpstr>
      <vt:lpstr>Segoe UI</vt:lpstr>
      <vt:lpstr>Segoe UI Semibold</vt:lpstr>
      <vt:lpstr>Тема Office</vt:lpstr>
      <vt:lpstr>Определения</vt:lpstr>
      <vt:lpstr>Презентация PowerPoint</vt:lpstr>
      <vt:lpstr>Презентация PowerPoint</vt:lpstr>
      <vt:lpstr>Презентация PowerPoint</vt:lpstr>
      <vt:lpstr>Актуальность</vt:lpstr>
      <vt:lpstr>Презентация PowerPoint</vt:lpstr>
      <vt:lpstr>Презентация PowerPoint</vt:lpstr>
      <vt:lpstr>Презентация PowerPoint</vt:lpstr>
      <vt:lpstr>Презентация PowerPoint</vt:lpstr>
      <vt:lpstr>Реализация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Защита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Примечания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2018-05-09T10:49:05Z</dcterms:created>
  <dcterms:modified xsi:type="dcterms:W3CDTF">2019-04-07T10:26:19Z</dcterms:modified>
</cp:coreProperties>
</file>